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76" r:id="rId2"/>
    <p:sldMasterId id="2147483704" r:id="rId3"/>
    <p:sldMasterId id="2147483716" r:id="rId4"/>
  </p:sldMasterIdLst>
  <p:notesMasterIdLst>
    <p:notesMasterId r:id="rId9"/>
  </p:notesMasterIdLst>
  <p:sldIdLst>
    <p:sldId id="484" r:id="rId5"/>
    <p:sldId id="482" r:id="rId6"/>
    <p:sldId id="4400" r:id="rId7"/>
    <p:sldId id="431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7447899-6E9E-B954-F80B-6EAAB7E45A49}" name="MDPI" initials="M" userId="MDPI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y Wang" initials="JW" lastIdx="1" clrIdx="0">
    <p:extLst>
      <p:ext uri="{19B8F6BF-5375-455C-9EA6-DF929625EA0E}">
        <p15:presenceInfo xmlns:p15="http://schemas.microsoft.com/office/powerpoint/2012/main" userId="Joy W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C0BF"/>
    <a:srgbClr val="02797D"/>
    <a:srgbClr val="027A7B"/>
    <a:srgbClr val="83B7B5"/>
    <a:srgbClr val="1C60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F89CD0-6B6B-CD1B-852B-9FD26FF40818}" v="3" dt="2025-06-19T04:16:18.1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819" autoAdjust="0"/>
  </p:normalViewPr>
  <p:slideViewPr>
    <p:cSldViewPr snapToGrid="0">
      <p:cViewPr varScale="1">
        <p:scale>
          <a:sx n="75" d="100"/>
          <a:sy n="75" d="100"/>
        </p:scale>
        <p:origin x="98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2362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y Wang" userId="S::joy.wang@mdpi.com::42d845e8-68c2-4d5f-b0d7-d6abceac1a84" providerId="AD" clId="Web-{D2F89CD0-6B6B-CD1B-852B-9FD26FF40818}"/>
    <pc:docChg chg="modSld">
      <pc:chgData name="Joy Wang" userId="S::joy.wang@mdpi.com::42d845e8-68c2-4d5f-b0d7-d6abceac1a84" providerId="AD" clId="Web-{D2F89CD0-6B6B-CD1B-852B-9FD26FF40818}" dt="2025-06-19T04:16:14.686" v="1" actId="20577"/>
      <pc:docMkLst>
        <pc:docMk/>
      </pc:docMkLst>
      <pc:sldChg chg="modSp">
        <pc:chgData name="Joy Wang" userId="S::joy.wang@mdpi.com::42d845e8-68c2-4d5f-b0d7-d6abceac1a84" providerId="AD" clId="Web-{D2F89CD0-6B6B-CD1B-852B-9FD26FF40818}" dt="2025-06-19T04:16:14.686" v="1" actId="20577"/>
        <pc:sldMkLst>
          <pc:docMk/>
          <pc:sldMk cId="176624409" sldId="481"/>
        </pc:sldMkLst>
        <pc:spChg chg="mod">
          <ac:chgData name="Joy Wang" userId="S::joy.wang@mdpi.com::42d845e8-68c2-4d5f-b0d7-d6abceac1a84" providerId="AD" clId="Web-{D2F89CD0-6B6B-CD1B-852B-9FD26FF40818}" dt="2025-06-19T04:16:14.686" v="1" actId="20577"/>
          <ac:spMkLst>
            <pc:docMk/>
            <pc:sldMk cId="176624409" sldId="481"/>
            <ac:spMk id="29" creationId="{EFFE0D11-7F84-7252-C2CE-5C5200366FD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572884-824D-4003-AFB6-89CE03DC0A7C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C2A2F-B735-4BEB-91E6-23C8959F3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414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6B721-496A-6D1A-A582-8685CB481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3ED60B-BD03-2536-8939-CD42BD29F4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1C7C46-B873-2539-A320-49931F6CF9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222222"/>
                </a:solidFill>
                <a:effectLst/>
                <a:latin typeface="Helvetica Neue"/>
              </a:rPr>
              <a:t>69,843</a:t>
            </a:r>
            <a:r>
              <a:rPr lang="en-US" b="0" i="0" dirty="0">
                <a:solidFill>
                  <a:srgbClr val="222222"/>
                </a:solidFill>
                <a:effectLst/>
                <a:latin typeface="Helvetica Neue"/>
              </a:rPr>
              <a:t> Papers published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3E57A6-6818-007F-2098-7038B07270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4DCBF8-B80E-4FA0-9B30-FBDCBF67A8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6612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155F6-9798-A247-4B10-154BD0C2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425323-B75D-B5A6-00A1-521A3561A7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F3B833-CACB-336A-D084-464FC13406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F693FB-2C0D-4B88-C150-B92ADFB55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4DCBF8-B80E-4FA0-9B30-FBDCBF67A8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037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3A60DA-B1CF-974A-BE04-04CCD19BBB28}" type="slidenum">
              <a:rPr kumimoji="0" lang="en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5892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3A60DA-B1CF-974A-BE04-04CCD19BBB28}" type="slidenum">
              <a:rPr kumimoji="0" lang="en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572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CC793-1C2F-3743-A1B6-099BC1FD31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C5182E-C718-224B-6A38-150E7BE4A2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67560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82881-6361-AD10-90BD-61EFE7E1A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B5794-C41E-2D0D-2258-13A5E1B09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F9012-B0AA-DD15-6072-9ABCE594F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B901-5DF4-496A-B4AA-72D8FD87FB8E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B1B61-B5FB-D85E-08D7-FDA83E86E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A834A-92F3-4D85-FFFC-9B0511AE5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9BC65-FC6D-43D2-814F-459ACE030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356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9159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D7B8F-FF07-1A44-E1D1-030FA5E2CA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86157"/>
            <a:ext cx="7058025" cy="563231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Title+Bullet</a:t>
            </a:r>
            <a:r>
              <a:rPr lang="en-GB" dirty="0"/>
              <a:t> points</a:t>
            </a:r>
            <a:endParaRPr lang="en-C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AC8BB4-C7D5-0E4E-59CD-01D08FC8E2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773238"/>
            <a:ext cx="7058025" cy="538609"/>
          </a:xfrm>
          <a:prstGeom prst="rect">
            <a:avLst/>
          </a:prstGeom>
        </p:spPr>
        <p:txBody>
          <a:bodyPr lIns="90000">
            <a:spAutoFit/>
          </a:bodyPr>
          <a:lstStyle>
            <a:lvl1pPr marL="133200" indent="-133200">
              <a:lnSpc>
                <a:spcPct val="100000"/>
              </a:lnSpc>
              <a:defRPr sz="12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3200" indent="-133200">
              <a:lnSpc>
                <a:spcPct val="100000"/>
              </a:lnSpc>
              <a:defRPr sz="1200" b="0" i="0" baseline="0">
                <a:latin typeface="Arial" panose="020B0604020202020204" pitchFamily="34" charset="0"/>
              </a:defRPr>
            </a:lvl2pPr>
            <a:lvl3pPr marL="601200" indent="-133200">
              <a:buFont typeface="System Font Regular"/>
              <a:buChar char="-"/>
              <a:defRPr sz="12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Suisse Int'l" panose="020B0804000000000000" pitchFamily="34" charset="77"/>
              </a:defRPr>
            </a:lvl4pPr>
            <a:lvl5pPr>
              <a:defRPr b="0" i="0">
                <a:latin typeface="Suisse Int'l" panose="020B0804000000000000" pitchFamily="34" charset="77"/>
              </a:defRPr>
            </a:lvl5pPr>
          </a:lstStyle>
          <a:p>
            <a:pPr lvl="0"/>
            <a:r>
              <a:rPr lang="en-GB" dirty="0"/>
              <a:t>Use this slide for simple lists</a:t>
            </a:r>
          </a:p>
          <a:p>
            <a:pPr lvl="2"/>
            <a:r>
              <a:rPr lang="en-GB" dirty="0"/>
              <a:t>Remember you can make a second level indent with Tab (and use </a:t>
            </a:r>
            <a:r>
              <a:rPr lang="en-GB" dirty="0" err="1"/>
              <a:t>Shift+Tab</a:t>
            </a:r>
            <a:r>
              <a:rPr lang="en-GB" dirty="0"/>
              <a:t> to remove it)</a:t>
            </a:r>
          </a:p>
        </p:txBody>
      </p:sp>
    </p:spTree>
    <p:extLst>
      <p:ext uri="{BB962C8B-B14F-4D97-AF65-F5344CB8AC3E}">
        <p14:creationId xmlns:p14="http://schemas.microsoft.com/office/powerpoint/2010/main" val="3192957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od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67A93-548D-87B1-C264-6F72806B91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15259"/>
            <a:ext cx="7131050" cy="10341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Title+Text</a:t>
            </a:r>
            <a:r>
              <a:rPr lang="en-US" dirty="0"/>
              <a:t> - Put long titles on two lines, don’t fill the width of the page</a:t>
            </a:r>
            <a:endParaRPr lang="en-CH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04E5FF-74CF-F762-977A-B1A85FE0A6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773238"/>
            <a:ext cx="5761383" cy="461665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/>
            </a:lvl2pPr>
          </a:lstStyle>
          <a:p>
            <a:r>
              <a:rPr lang="en-CH" dirty="0"/>
              <a:t>Use this slide when you have plain text and make sure that the text is not very long as this is intended for grabbing attention and not overloading the page.  </a:t>
            </a:r>
          </a:p>
        </p:txBody>
      </p:sp>
    </p:spTree>
    <p:extLst>
      <p:ext uri="{BB962C8B-B14F-4D97-AF65-F5344CB8AC3E}">
        <p14:creationId xmlns:p14="http://schemas.microsoft.com/office/powerpoint/2010/main" val="10992872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Landscape Photo+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6236D3-BF91-1AC3-61DC-C1188164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5"/>
            <a:ext cx="6785113" cy="8683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903C6E-BC30-0052-3112-3AEF0111E8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26389" y="2133600"/>
            <a:ext cx="3964388" cy="538609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0000"/>
              </a:lnSpc>
              <a:defRPr sz="1200" b="0" i="0" baseline="0">
                <a:latin typeface="Arial" panose="020B0604020202020204" pitchFamily="34" charset="0"/>
              </a:defRPr>
            </a:lvl1pPr>
            <a:lvl2pPr>
              <a:lnSpc>
                <a:spcPct val="100000"/>
              </a:lnSpc>
              <a:defRPr sz="1200" b="0" i="0" baseline="0">
                <a:latin typeface="Arial" panose="020B0604020202020204" pitchFamily="34" charset="0"/>
              </a:defRPr>
            </a:lvl2pPr>
            <a:lvl3pPr>
              <a:defRPr b="0" i="0">
                <a:latin typeface="Suisse Int'l" panose="020B0804000000000000" pitchFamily="34" charset="77"/>
              </a:defRPr>
            </a:lvl3pPr>
            <a:lvl4pPr>
              <a:defRPr b="0" i="0">
                <a:latin typeface="Suisse Int'l" panose="020B0804000000000000" pitchFamily="34" charset="77"/>
              </a:defRPr>
            </a:lvl4pPr>
            <a:lvl5pPr>
              <a:defRPr b="0" i="0">
                <a:latin typeface="Suisse Int'l" panose="020B0804000000000000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C549E38-D819-F64D-CBCA-AFC5D1BA783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49960" y="2857168"/>
            <a:ext cx="3582748" cy="22299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CH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F5B05D-DE28-12F7-2120-C76954B6FE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9960" y="5224571"/>
            <a:ext cx="3181369" cy="13093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ts val="9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73797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ullets+Landscap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6236D3-BF91-1AC3-61DC-C1188164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5"/>
            <a:ext cx="6785113" cy="8683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903C6E-BC30-0052-3112-3AEF0111E8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1" y="2133600"/>
            <a:ext cx="3964388" cy="538609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0000"/>
              </a:lnSpc>
              <a:defRPr sz="1200" b="0" i="0" baseline="0">
                <a:latin typeface="Arial" panose="020B0604020202020204" pitchFamily="34" charset="0"/>
              </a:defRPr>
            </a:lvl1pPr>
            <a:lvl2pPr>
              <a:lnSpc>
                <a:spcPct val="100000"/>
              </a:lnSpc>
              <a:defRPr sz="1200" b="0" i="0" baseline="0">
                <a:latin typeface="Arial" panose="020B0604020202020204" pitchFamily="34" charset="0"/>
              </a:defRPr>
            </a:lvl2pPr>
            <a:lvl3pPr>
              <a:defRPr b="0" i="0">
                <a:latin typeface="Suisse Int'l" panose="020B0804000000000000" pitchFamily="34" charset="77"/>
              </a:defRPr>
            </a:lvl3pPr>
            <a:lvl4pPr>
              <a:defRPr b="0" i="0">
                <a:latin typeface="Suisse Int'l" panose="020B0804000000000000" pitchFamily="34" charset="77"/>
              </a:defRPr>
            </a:lvl4pPr>
            <a:lvl5pPr>
              <a:defRPr b="0" i="0">
                <a:latin typeface="Suisse Int'l" panose="020B0804000000000000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C549E38-D819-F64D-CBCA-AFC5D1BA783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73648" y="2857168"/>
            <a:ext cx="3582748" cy="22299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CH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F5B05D-DE28-12F7-2120-C76954B6FE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73648" y="5212996"/>
            <a:ext cx="3181369" cy="1410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0730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ody Text+Landscap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6236D3-BF91-1AC3-61DC-C1188164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5"/>
            <a:ext cx="6785113" cy="8683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903C6E-BC30-0052-3112-3AEF0111E8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1" y="2133600"/>
            <a:ext cx="3964388" cy="276999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1200" b="0" i="0" baseline="0">
                <a:latin typeface="Arial" panose="020B0604020202020204" pitchFamily="34" charset="0"/>
              </a:defRPr>
            </a:lvl1pPr>
            <a:lvl2pPr marL="457200" indent="0">
              <a:buNone/>
              <a:defRPr sz="2000" b="0" i="0">
                <a:latin typeface="Suisse Int'l" panose="020B0804000000000000" pitchFamily="34" charset="77"/>
              </a:defRPr>
            </a:lvl2pPr>
            <a:lvl3pPr>
              <a:defRPr b="0" i="0">
                <a:latin typeface="Suisse Int'l" panose="020B0804000000000000" pitchFamily="34" charset="77"/>
              </a:defRPr>
            </a:lvl3pPr>
            <a:lvl4pPr>
              <a:defRPr b="0" i="0">
                <a:latin typeface="Suisse Int'l" panose="020B0804000000000000" pitchFamily="34" charset="77"/>
              </a:defRPr>
            </a:lvl4pPr>
            <a:lvl5pPr>
              <a:defRPr b="0" i="0">
                <a:latin typeface="Suisse Int'l" panose="020B0804000000000000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C549E38-D819-F64D-CBCA-AFC5D1BA783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73648" y="2857168"/>
            <a:ext cx="3582748" cy="22299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CH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F5B05D-DE28-12F7-2120-C76954B6FE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73648" y="5212996"/>
            <a:ext cx="3181369" cy="1410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1308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Portrait Photo+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6236D3-BF91-1AC3-61DC-C1188164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5"/>
            <a:ext cx="6785113" cy="8683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903C6E-BC30-0052-3112-3AEF0111E8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30756" y="2133600"/>
            <a:ext cx="3964388" cy="538609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0000"/>
              </a:lnSpc>
              <a:defRPr sz="1200" b="0" i="0" baseline="0">
                <a:latin typeface="Arial" panose="020B0604020202020204" pitchFamily="34" charset="0"/>
              </a:defRPr>
            </a:lvl1pPr>
            <a:lvl2pPr>
              <a:lnSpc>
                <a:spcPct val="100000"/>
              </a:lnSpc>
              <a:defRPr sz="1200" b="0" i="0" baseline="0">
                <a:latin typeface="Arial" panose="020B0604020202020204" pitchFamily="34" charset="0"/>
              </a:defRPr>
            </a:lvl2pPr>
            <a:lvl3pPr>
              <a:defRPr b="0" i="0">
                <a:latin typeface="Suisse Int'l" panose="020B0804000000000000" pitchFamily="34" charset="77"/>
              </a:defRPr>
            </a:lvl3pPr>
            <a:lvl4pPr>
              <a:defRPr b="0" i="0">
                <a:latin typeface="Suisse Int'l" panose="020B0804000000000000" pitchFamily="34" charset="77"/>
              </a:defRPr>
            </a:lvl4pPr>
            <a:lvl5pPr>
              <a:defRPr b="0" i="0">
                <a:latin typeface="Suisse Int'l" panose="020B0804000000000000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F5B05D-DE28-12F7-2120-C76954B6FE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24462" y="5157179"/>
            <a:ext cx="2189260" cy="141064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C57732-CBF4-E654-75CD-FB82F2F51C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1831050"/>
            <a:ext cx="2456928" cy="3467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371117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Portrait Photo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6236D3-BF91-1AC3-61DC-C1188164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5"/>
            <a:ext cx="6785113" cy="8683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903C6E-BC30-0052-3112-3AEF0111E8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30756" y="2133600"/>
            <a:ext cx="3964388" cy="276999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1200" b="0" i="0" baseline="0">
                <a:latin typeface="Arial" panose="020B0604020202020204" pitchFamily="34" charset="0"/>
              </a:defRPr>
            </a:lvl1pPr>
            <a:lvl2pPr marL="457200" indent="0">
              <a:lnSpc>
                <a:spcPts val="2160"/>
              </a:lnSpc>
              <a:buNone/>
              <a:defRPr sz="1800" b="0" i="0">
                <a:latin typeface="Suisse Int'l" panose="020B0804000000000000" pitchFamily="34" charset="77"/>
              </a:defRPr>
            </a:lvl2pPr>
            <a:lvl3pPr>
              <a:defRPr b="0" i="0">
                <a:latin typeface="Suisse Int'l" panose="020B0804000000000000" pitchFamily="34" charset="77"/>
              </a:defRPr>
            </a:lvl3pPr>
            <a:lvl4pPr>
              <a:defRPr b="0" i="0">
                <a:latin typeface="Suisse Int'l" panose="020B0804000000000000" pitchFamily="34" charset="77"/>
              </a:defRPr>
            </a:lvl4pPr>
            <a:lvl5pPr>
              <a:defRPr b="0" i="0">
                <a:latin typeface="Suisse Int'l" panose="020B0804000000000000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F5B05D-DE28-12F7-2120-C76954B6FE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25587" y="5157179"/>
            <a:ext cx="2189260" cy="141064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C57732-CBF4-E654-75CD-FB82F2F51C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1831050"/>
            <a:ext cx="2456928" cy="3467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675433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ody Text+Multipl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6236D3-BF91-1AC3-61DC-C1188164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5"/>
            <a:ext cx="6785113" cy="8683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903C6E-BC30-0052-3112-3AEF0111E8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1" y="2133600"/>
            <a:ext cx="3964388" cy="276999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1200" b="0" i="0" baseline="0">
                <a:latin typeface="Arial" panose="020B0604020202020204" pitchFamily="34" charset="0"/>
              </a:defRPr>
            </a:lvl1pPr>
            <a:lvl2pPr marL="457200" indent="0">
              <a:buNone/>
              <a:defRPr sz="2000" b="0" i="0">
                <a:latin typeface="Suisse Int'l" panose="020B0804000000000000" pitchFamily="34" charset="77"/>
              </a:defRPr>
            </a:lvl2pPr>
            <a:lvl3pPr>
              <a:defRPr b="0" i="0">
                <a:latin typeface="Suisse Int'l" panose="020B0804000000000000" pitchFamily="34" charset="77"/>
              </a:defRPr>
            </a:lvl3pPr>
            <a:lvl4pPr>
              <a:defRPr b="0" i="0">
                <a:latin typeface="Suisse Int'l" panose="020B0804000000000000" pitchFamily="34" charset="77"/>
              </a:defRPr>
            </a:lvl4pPr>
            <a:lvl5pPr>
              <a:defRPr b="0" i="0">
                <a:latin typeface="Suisse Int'l" panose="020B0804000000000000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F5B05D-DE28-12F7-2120-C76954B6FE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5157179"/>
            <a:ext cx="1875144" cy="1410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8298E5D3-B447-5025-1977-AC20CDE91B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1" y="2895068"/>
            <a:ext cx="1875144" cy="21411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CH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BC56764-16F8-AAF3-77C3-D4F8E4C289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39320" y="5157179"/>
            <a:ext cx="1875144" cy="1410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829729F5-0BAB-77B3-EDBE-002395B5CF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039320" y="2895068"/>
            <a:ext cx="1875144" cy="21411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CH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76C84EE-F2A1-8BD9-A96E-96FDB30BAF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40439" y="5157179"/>
            <a:ext cx="1875144" cy="1410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7C07F0D-BEB0-3296-372B-E100D51F37E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240439" y="2895068"/>
            <a:ext cx="1875144" cy="21411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CH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5EACCCB-2F15-0ABB-0FB6-A1A6F1EF479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441558" y="5157179"/>
            <a:ext cx="1875144" cy="1410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A292732A-B8BC-FA4C-6F1E-8C83942E632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441558" y="2895068"/>
            <a:ext cx="1875144" cy="21411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70115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ody Text+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6236D3-BF91-1AC3-61DC-C1188164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5"/>
            <a:ext cx="6785113" cy="8683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903C6E-BC30-0052-3112-3AEF0111E8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1" y="2133600"/>
            <a:ext cx="3964388" cy="276999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1200" b="0" i="0" baseline="0">
                <a:latin typeface="Arial" panose="020B0604020202020204" pitchFamily="34" charset="0"/>
              </a:defRPr>
            </a:lvl1pPr>
            <a:lvl2pPr marL="457200" indent="0">
              <a:buNone/>
              <a:defRPr sz="2000" b="0" i="0">
                <a:latin typeface="Suisse Int'l" panose="020B0804000000000000" pitchFamily="34" charset="77"/>
              </a:defRPr>
            </a:lvl2pPr>
            <a:lvl3pPr>
              <a:defRPr b="0" i="0">
                <a:latin typeface="Suisse Int'l" panose="020B0804000000000000" pitchFamily="34" charset="77"/>
              </a:defRPr>
            </a:lvl3pPr>
            <a:lvl4pPr>
              <a:defRPr b="0" i="0">
                <a:latin typeface="Suisse Int'l" panose="020B0804000000000000" pitchFamily="34" charset="77"/>
              </a:defRPr>
            </a:lvl4pPr>
            <a:lvl5pPr>
              <a:defRPr b="0" i="0">
                <a:latin typeface="Suisse Int'l" panose="020B0804000000000000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F5B05D-DE28-12F7-2120-C76954B6FE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5157179"/>
            <a:ext cx="1875144" cy="1410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8298E5D3-B447-5025-1977-AC20CDE91B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2895068"/>
            <a:ext cx="5257799" cy="21411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787438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ody Text+2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6236D3-BF91-1AC3-61DC-C1188164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5"/>
            <a:ext cx="6785113" cy="8683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903C6E-BC30-0052-3112-3AEF0111E8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1" y="2133600"/>
            <a:ext cx="3964388" cy="276999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1200" b="0" i="0" baseline="0">
                <a:latin typeface="Arial" panose="020B0604020202020204" pitchFamily="34" charset="0"/>
              </a:defRPr>
            </a:lvl1pPr>
            <a:lvl2pPr marL="457200" indent="0">
              <a:buNone/>
              <a:defRPr sz="2000" b="0" i="0">
                <a:latin typeface="Suisse Int'l" panose="020B0804000000000000" pitchFamily="34" charset="77"/>
              </a:defRPr>
            </a:lvl2pPr>
            <a:lvl3pPr>
              <a:defRPr b="0" i="0">
                <a:latin typeface="Suisse Int'l" panose="020B0804000000000000" pitchFamily="34" charset="77"/>
              </a:defRPr>
            </a:lvl3pPr>
            <a:lvl4pPr>
              <a:defRPr b="0" i="0">
                <a:latin typeface="Suisse Int'l" panose="020B0804000000000000" pitchFamily="34" charset="77"/>
              </a:defRPr>
            </a:lvl4pPr>
            <a:lvl5pPr>
              <a:defRPr b="0" i="0">
                <a:latin typeface="Suisse Int'l" panose="020B0804000000000000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F5B05D-DE28-12F7-2120-C76954B6FE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5160930"/>
            <a:ext cx="1875144" cy="1410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8298E5D3-B447-5025-1977-AC20CDE91B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2895068"/>
            <a:ext cx="5257799" cy="21374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CH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760B31D9-BC2D-AB17-1AD1-AA39D9C6FF7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25925" y="2895068"/>
            <a:ext cx="5257799" cy="21374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CH" dirty="0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4C2A2453-61F9-F4F0-CC86-AD23A9E9FD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25925" y="5153429"/>
            <a:ext cx="1875144" cy="1410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5771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D7B8F-FF07-1A44-E1D1-030FA5E2C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5"/>
            <a:ext cx="7058025" cy="8683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AC8BB4-C7D5-0E4E-59CD-01D08FC8E2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133599"/>
            <a:ext cx="7058025" cy="538609"/>
          </a:xfrm>
        </p:spPr>
        <p:txBody>
          <a:bodyPr lIns="90000">
            <a:spAutoFit/>
          </a:bodyPr>
          <a:lstStyle>
            <a:lvl1pPr>
              <a:lnSpc>
                <a:spcPct val="100000"/>
              </a:lnSpc>
              <a:defRPr sz="1200" b="0" i="0" baseline="0">
                <a:latin typeface="Arial" panose="020B0604020202020204" pitchFamily="34" charset="0"/>
              </a:defRPr>
            </a:lvl1pPr>
            <a:lvl2pPr>
              <a:lnSpc>
                <a:spcPct val="100000"/>
              </a:lnSpc>
              <a:defRPr sz="1200" b="0" i="0" baseline="0">
                <a:latin typeface="Arial" panose="020B0604020202020204" pitchFamily="34" charset="0"/>
              </a:defRPr>
            </a:lvl2pPr>
            <a:lvl3pPr>
              <a:defRPr b="0" i="0">
                <a:latin typeface="Suisse Int'l" panose="020B0804000000000000" pitchFamily="34" charset="77"/>
              </a:defRPr>
            </a:lvl3pPr>
            <a:lvl4pPr>
              <a:defRPr b="0" i="0">
                <a:latin typeface="Suisse Int'l" panose="020B0804000000000000" pitchFamily="34" charset="77"/>
              </a:defRPr>
            </a:lvl4pPr>
            <a:lvl5pPr>
              <a:defRPr b="0" i="0">
                <a:latin typeface="Suisse Int'l" panose="020B0804000000000000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66679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od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67A93-548D-87B1-C264-6F72806B9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5"/>
            <a:ext cx="6785113" cy="8683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04E5FF-74CF-F762-977A-B1A85FE0A6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133600"/>
            <a:ext cx="5761383" cy="276999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50962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Landscape Photo+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6236D3-BF91-1AC3-61DC-C1188164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5"/>
            <a:ext cx="6785113" cy="8683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903C6E-BC30-0052-3112-3AEF0111E8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26389" y="2133600"/>
            <a:ext cx="3964388" cy="538609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1200" b="0" i="0" baseline="0">
                <a:latin typeface="Arial" panose="020B0604020202020204" pitchFamily="34" charset="0"/>
              </a:defRPr>
            </a:lvl1pPr>
            <a:lvl2pPr>
              <a:lnSpc>
                <a:spcPct val="100000"/>
              </a:lnSpc>
              <a:defRPr sz="1200" b="0" i="0" baseline="0">
                <a:latin typeface="Arial" panose="020B0604020202020204" pitchFamily="34" charset="0"/>
              </a:defRPr>
            </a:lvl2pPr>
            <a:lvl3pPr>
              <a:defRPr b="0" i="0">
                <a:latin typeface="Suisse Int'l" panose="020B0804000000000000" pitchFamily="34" charset="77"/>
              </a:defRPr>
            </a:lvl3pPr>
            <a:lvl4pPr>
              <a:defRPr b="0" i="0">
                <a:latin typeface="Suisse Int'l" panose="020B0804000000000000" pitchFamily="34" charset="77"/>
              </a:defRPr>
            </a:lvl4pPr>
            <a:lvl5pPr>
              <a:defRPr b="0" i="0">
                <a:latin typeface="Suisse Int'l" panose="020B0804000000000000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C549E38-D819-F64D-CBCA-AFC5D1BA783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49960" y="2857168"/>
            <a:ext cx="3582748" cy="222996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CH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F5B05D-DE28-12F7-2120-C76954B6FE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9960" y="5224571"/>
            <a:ext cx="3181369" cy="130933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ts val="9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559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ullets+ Landscap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6236D3-BF91-1AC3-61DC-C1188164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5"/>
            <a:ext cx="6785113" cy="8683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903C6E-BC30-0052-3112-3AEF0111E8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1" y="2133600"/>
            <a:ext cx="3964388" cy="538609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1200" b="0" i="0" baseline="0">
                <a:latin typeface="Arial" panose="020B0604020202020204" pitchFamily="34" charset="0"/>
              </a:defRPr>
            </a:lvl1pPr>
            <a:lvl2pPr>
              <a:lnSpc>
                <a:spcPct val="100000"/>
              </a:lnSpc>
              <a:defRPr sz="1200" b="0" i="0" baseline="0">
                <a:latin typeface="Arial" panose="020B0604020202020204" pitchFamily="34" charset="0"/>
              </a:defRPr>
            </a:lvl2pPr>
            <a:lvl3pPr>
              <a:defRPr b="0" i="0">
                <a:latin typeface="Suisse Int'l" panose="020B0804000000000000" pitchFamily="34" charset="77"/>
              </a:defRPr>
            </a:lvl3pPr>
            <a:lvl4pPr>
              <a:defRPr b="0" i="0">
                <a:latin typeface="Suisse Int'l" panose="020B0804000000000000" pitchFamily="34" charset="77"/>
              </a:defRPr>
            </a:lvl4pPr>
            <a:lvl5pPr>
              <a:defRPr b="0" i="0">
                <a:latin typeface="Suisse Int'l" panose="020B0804000000000000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C549E38-D819-F64D-CBCA-AFC5D1BA783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73648" y="2857168"/>
            <a:ext cx="3582748" cy="222996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CH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F5B05D-DE28-12F7-2120-C76954B6FE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73648" y="5212996"/>
            <a:ext cx="3181369" cy="141064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0082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ody Text+ Landscap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6236D3-BF91-1AC3-61DC-C1188164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5"/>
            <a:ext cx="6785113" cy="8683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903C6E-BC30-0052-3112-3AEF0111E8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1" y="2133600"/>
            <a:ext cx="3964388" cy="276999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1200" b="0" i="0" baseline="0">
                <a:latin typeface="Arial" panose="020B0604020202020204" pitchFamily="34" charset="0"/>
              </a:defRPr>
            </a:lvl1pPr>
            <a:lvl2pPr marL="457200" indent="0">
              <a:buNone/>
              <a:defRPr sz="2000" b="0" i="0">
                <a:latin typeface="Suisse Int'l" panose="020B0804000000000000" pitchFamily="34" charset="77"/>
              </a:defRPr>
            </a:lvl2pPr>
            <a:lvl3pPr>
              <a:defRPr b="0" i="0">
                <a:latin typeface="Suisse Int'l" panose="020B0804000000000000" pitchFamily="34" charset="77"/>
              </a:defRPr>
            </a:lvl3pPr>
            <a:lvl4pPr>
              <a:defRPr b="0" i="0">
                <a:latin typeface="Suisse Int'l" panose="020B0804000000000000" pitchFamily="34" charset="77"/>
              </a:defRPr>
            </a:lvl4pPr>
            <a:lvl5pPr>
              <a:defRPr b="0" i="0">
                <a:latin typeface="Suisse Int'l" panose="020B0804000000000000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C549E38-D819-F64D-CBCA-AFC5D1BA783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73648" y="2857168"/>
            <a:ext cx="3582748" cy="222996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CH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F5B05D-DE28-12F7-2120-C76954B6FE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73648" y="5212996"/>
            <a:ext cx="3181369" cy="141064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38647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Portrait Photo+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6236D3-BF91-1AC3-61DC-C1188164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5"/>
            <a:ext cx="6785113" cy="8683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903C6E-BC30-0052-3112-3AEF0111E8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30756" y="2133600"/>
            <a:ext cx="3964388" cy="538609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sz="1200" b="0" i="0" baseline="0">
                <a:latin typeface="Arial" panose="020B0604020202020204" pitchFamily="34" charset="0"/>
              </a:defRPr>
            </a:lvl1pPr>
            <a:lvl2pPr>
              <a:lnSpc>
                <a:spcPct val="100000"/>
              </a:lnSpc>
              <a:defRPr sz="1200" b="0" i="0" baseline="0">
                <a:latin typeface="Arial" panose="020B0604020202020204" pitchFamily="34" charset="0"/>
              </a:defRPr>
            </a:lvl2pPr>
            <a:lvl3pPr>
              <a:defRPr b="0" i="0">
                <a:latin typeface="Suisse Int'l" panose="020B0804000000000000" pitchFamily="34" charset="77"/>
              </a:defRPr>
            </a:lvl3pPr>
            <a:lvl4pPr>
              <a:defRPr b="0" i="0">
                <a:latin typeface="Suisse Int'l" panose="020B0804000000000000" pitchFamily="34" charset="77"/>
              </a:defRPr>
            </a:lvl4pPr>
            <a:lvl5pPr>
              <a:defRPr b="0" i="0">
                <a:latin typeface="Suisse Int'l" panose="020B0804000000000000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F5B05D-DE28-12F7-2120-C76954B6FE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24462" y="5157179"/>
            <a:ext cx="2189260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C57732-CBF4-E654-75CD-FB82F2F51C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1831050"/>
            <a:ext cx="2456928" cy="3467193"/>
          </a:xfrm>
        </p:spPr>
        <p:txBody>
          <a:bodyPr/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3516237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+Portrait Photo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6236D3-BF91-1AC3-61DC-C1188164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5"/>
            <a:ext cx="6785113" cy="8683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903C6E-BC30-0052-3112-3AEF0111E8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30756" y="2133600"/>
            <a:ext cx="3964388" cy="276999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1200" b="0" i="0" baseline="0">
                <a:latin typeface="Arial" panose="020B0604020202020204" pitchFamily="34" charset="0"/>
              </a:defRPr>
            </a:lvl1pPr>
            <a:lvl2pPr marL="457200" indent="0">
              <a:lnSpc>
                <a:spcPts val="2160"/>
              </a:lnSpc>
              <a:buNone/>
              <a:defRPr sz="1800" b="0" i="0">
                <a:latin typeface="Suisse Int'l" panose="020B0804000000000000" pitchFamily="34" charset="77"/>
              </a:defRPr>
            </a:lvl2pPr>
            <a:lvl3pPr>
              <a:defRPr b="0" i="0">
                <a:latin typeface="Suisse Int'l" panose="020B0804000000000000" pitchFamily="34" charset="77"/>
              </a:defRPr>
            </a:lvl3pPr>
            <a:lvl4pPr>
              <a:defRPr b="0" i="0">
                <a:latin typeface="Suisse Int'l" panose="020B0804000000000000" pitchFamily="34" charset="77"/>
              </a:defRPr>
            </a:lvl4pPr>
            <a:lvl5pPr>
              <a:defRPr b="0" i="0">
                <a:latin typeface="Suisse Int'l" panose="020B0804000000000000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F5B05D-DE28-12F7-2120-C76954B6FE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12887" y="5157179"/>
            <a:ext cx="2189260" cy="141064"/>
          </a:xfrm>
        </p:spPr>
        <p:txBody>
          <a:bodyPr lIns="0" tIns="0" rIns="0" bIns="0" anchor="b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C57732-CBF4-E654-75CD-FB82F2F51C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1831050"/>
            <a:ext cx="2456928" cy="3467193"/>
          </a:xfrm>
        </p:spPr>
        <p:txBody>
          <a:bodyPr/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0122243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+Body Text+Multipl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6236D3-BF91-1AC3-61DC-C1188164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5"/>
            <a:ext cx="6785113" cy="8683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903C6E-BC30-0052-3112-3AEF0111E8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1" y="2133600"/>
            <a:ext cx="3964388" cy="276999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1200" b="0" i="0" baseline="0">
                <a:latin typeface="Arial" panose="020B0604020202020204" pitchFamily="34" charset="0"/>
              </a:defRPr>
            </a:lvl1pPr>
            <a:lvl2pPr marL="457200" indent="0">
              <a:buNone/>
              <a:defRPr sz="2000" b="0" i="0">
                <a:latin typeface="Suisse Int'l" panose="020B0804000000000000" pitchFamily="34" charset="77"/>
              </a:defRPr>
            </a:lvl2pPr>
            <a:lvl3pPr>
              <a:defRPr b="0" i="0">
                <a:latin typeface="Suisse Int'l" panose="020B0804000000000000" pitchFamily="34" charset="77"/>
              </a:defRPr>
            </a:lvl3pPr>
            <a:lvl4pPr>
              <a:defRPr b="0" i="0">
                <a:latin typeface="Suisse Int'l" panose="020B0804000000000000" pitchFamily="34" charset="77"/>
              </a:defRPr>
            </a:lvl4pPr>
            <a:lvl5pPr>
              <a:defRPr b="0" i="0">
                <a:latin typeface="Suisse Int'l" panose="020B0804000000000000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F5B05D-DE28-12F7-2120-C76954B6FE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5662180"/>
            <a:ext cx="1875144" cy="141064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8298E5D3-B447-5025-1977-AC20CDE91B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1" y="2895067"/>
            <a:ext cx="1875144" cy="2646185"/>
          </a:xfrm>
        </p:spPr>
        <p:txBody>
          <a:bodyPr/>
          <a:lstStyle/>
          <a:p>
            <a:endParaRPr lang="en-CH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BC56764-16F8-AAF3-77C3-D4F8E4C289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39320" y="5662180"/>
            <a:ext cx="1875144" cy="141064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829729F5-0BAB-77B3-EDBE-002395B5CF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039320" y="2895067"/>
            <a:ext cx="1875144" cy="2646185"/>
          </a:xfrm>
        </p:spPr>
        <p:txBody>
          <a:bodyPr/>
          <a:lstStyle/>
          <a:p>
            <a:endParaRPr lang="en-CH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76C84EE-F2A1-8BD9-A96E-96FDB30BAF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40439" y="5662180"/>
            <a:ext cx="1875144" cy="141064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7C07F0D-BEB0-3296-372B-E100D51F37E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240439" y="2895067"/>
            <a:ext cx="1875144" cy="2646185"/>
          </a:xfrm>
        </p:spPr>
        <p:txBody>
          <a:bodyPr/>
          <a:lstStyle/>
          <a:p>
            <a:endParaRPr lang="en-CH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5EACCCB-2F15-0ABB-0FB6-A1A6F1EF479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441558" y="5662180"/>
            <a:ext cx="1875144" cy="141064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A292732A-B8BC-FA4C-6F1E-8C83942E632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441558" y="2895067"/>
            <a:ext cx="1875144" cy="2646185"/>
          </a:xfrm>
        </p:spPr>
        <p:txBody>
          <a:bodyPr/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69318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ody Text+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6236D3-BF91-1AC3-61DC-C1188164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5"/>
            <a:ext cx="6785113" cy="8683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903C6E-BC30-0052-3112-3AEF0111E8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1" y="2133600"/>
            <a:ext cx="3964388" cy="276999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1200" b="0" i="0" baseline="0">
                <a:latin typeface="Arial" panose="020B0604020202020204" pitchFamily="34" charset="0"/>
              </a:defRPr>
            </a:lvl1pPr>
            <a:lvl2pPr marL="457200" indent="0">
              <a:buNone/>
              <a:defRPr sz="2000" b="0" i="0">
                <a:latin typeface="Suisse Int'l" panose="020B0804000000000000" pitchFamily="34" charset="77"/>
              </a:defRPr>
            </a:lvl2pPr>
            <a:lvl3pPr>
              <a:defRPr b="0" i="0">
                <a:latin typeface="Suisse Int'l" panose="020B0804000000000000" pitchFamily="34" charset="77"/>
              </a:defRPr>
            </a:lvl3pPr>
            <a:lvl4pPr>
              <a:defRPr b="0" i="0">
                <a:latin typeface="Suisse Int'l" panose="020B0804000000000000" pitchFamily="34" charset="77"/>
              </a:defRPr>
            </a:lvl4pPr>
            <a:lvl5pPr>
              <a:defRPr b="0" i="0">
                <a:latin typeface="Suisse Int'l" panose="020B0804000000000000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F5B05D-DE28-12F7-2120-C76954B6FE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5662180"/>
            <a:ext cx="1875144" cy="141064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8298E5D3-B447-5025-1977-AC20CDE91B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2895067"/>
            <a:ext cx="5257799" cy="2646185"/>
          </a:xfrm>
        </p:spPr>
        <p:txBody>
          <a:bodyPr/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7650343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+Body Text+2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6236D3-BF91-1AC3-61DC-C1188164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5"/>
            <a:ext cx="6785113" cy="8683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903C6E-BC30-0052-3112-3AEF0111E8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1" y="2133600"/>
            <a:ext cx="3964388" cy="276999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1200" b="0" i="0" baseline="0">
                <a:latin typeface="Arial" panose="020B0604020202020204" pitchFamily="34" charset="0"/>
              </a:defRPr>
            </a:lvl1pPr>
            <a:lvl2pPr marL="457200" indent="0">
              <a:buNone/>
              <a:defRPr sz="2000" b="0" i="0">
                <a:latin typeface="Suisse Int'l" panose="020B0804000000000000" pitchFamily="34" charset="77"/>
              </a:defRPr>
            </a:lvl2pPr>
            <a:lvl3pPr>
              <a:defRPr b="0" i="0">
                <a:latin typeface="Suisse Int'l" panose="020B0804000000000000" pitchFamily="34" charset="77"/>
              </a:defRPr>
            </a:lvl3pPr>
            <a:lvl4pPr>
              <a:defRPr b="0" i="0">
                <a:latin typeface="Suisse Int'l" panose="020B0804000000000000" pitchFamily="34" charset="77"/>
              </a:defRPr>
            </a:lvl4pPr>
            <a:lvl5pPr>
              <a:defRPr b="0" i="0">
                <a:latin typeface="Suisse Int'l" panose="020B0804000000000000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F5B05D-DE28-12F7-2120-C76954B6FE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5662180"/>
            <a:ext cx="1875144" cy="141064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8298E5D3-B447-5025-1977-AC20CDE91B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2895067"/>
            <a:ext cx="5257799" cy="2646185"/>
          </a:xfrm>
        </p:spPr>
        <p:txBody>
          <a:bodyPr/>
          <a:lstStyle/>
          <a:p>
            <a:endParaRPr lang="en-CH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760B31D9-BC2D-AB17-1AD1-AA39D9C6FF7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25925" y="2895067"/>
            <a:ext cx="5257799" cy="2646185"/>
          </a:xfrm>
        </p:spPr>
        <p:txBody>
          <a:bodyPr/>
          <a:lstStyle/>
          <a:p>
            <a:endParaRPr lang="en-CH" dirty="0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4C2A2453-61F9-F4F0-CC86-AD23A9E9FD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25925" y="5654679"/>
            <a:ext cx="1875144" cy="141064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1060"/>
              </a:lnSpc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91595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/Quote">
    <p:bg>
      <p:bgPr>
        <a:solidFill>
          <a:srgbClr val="DCEE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8">
            <a:extLst>
              <a:ext uri="{FF2B5EF4-FFF2-40B4-BE49-F238E27FC236}">
                <a16:creationId xmlns:a16="http://schemas.microsoft.com/office/drawing/2014/main" id="{E0FB3C84-67D4-DAFE-4629-FB9C662F3E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14600" y="2766447"/>
            <a:ext cx="6962799" cy="65659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lnSpc>
                <a:spcPts val="4400"/>
              </a:lnSpc>
              <a:spcBef>
                <a:spcPts val="0"/>
              </a:spcBef>
              <a:buNone/>
              <a:defRPr sz="4400" b="0" i="0" baseline="0">
                <a:solidFill>
                  <a:srgbClr val="0D58C9"/>
                </a:solidFill>
                <a:latin typeface="Arial" panose="020B0604020202020204" pitchFamily="34" charset="0"/>
                <a:ea typeface="Suisse Int'l" panose="020B0804000000000000" pitchFamily="34" charset="77"/>
                <a:cs typeface="Suisse Int'l" panose="020B0804000000000000" pitchFamily="34" charset="77"/>
              </a:defRPr>
            </a:lvl1pPr>
          </a:lstStyle>
          <a:p>
            <a:pPr lvl="0"/>
            <a:r>
              <a:rPr lang="es-ES" dirty="0" err="1"/>
              <a:t>Quote</a:t>
            </a:r>
            <a:r>
              <a:rPr lang="es-ES" dirty="0"/>
              <a:t> </a:t>
            </a:r>
            <a:r>
              <a:rPr lang="es-ES" dirty="0" err="1"/>
              <a:t>or</a:t>
            </a:r>
            <a:r>
              <a:rPr lang="es-ES" dirty="0"/>
              <a:t> a short </a:t>
            </a:r>
            <a:r>
              <a:rPr lang="es-ES" dirty="0" err="1"/>
              <a:t>statement</a:t>
            </a:r>
            <a:r>
              <a:rPr lang="es-E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31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AD77F8C8-4A07-1A80-518C-E12770C5C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5708"/>
            <a:ext cx="7058025" cy="563680"/>
          </a:xfrm>
          <a:prstGeom prst="rect">
            <a:avLst/>
          </a:prstGeom>
        </p:spPr>
        <p:txBody>
          <a:bodyPr vert="horz" lIns="91440" tIns="45720" rIns="91440" bIns="45720" rtlCol="0" anchor="b">
            <a:spAutoFit/>
          </a:bodyPr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1B8E5F-3146-0A75-988A-4448BECB4D2F}"/>
              </a:ext>
            </a:extLst>
          </p:cNvPr>
          <p:cNvSpPr/>
          <p:nvPr userDrawn="1"/>
        </p:nvSpPr>
        <p:spPr>
          <a:xfrm>
            <a:off x="0" y="5949538"/>
            <a:ext cx="12192000" cy="908461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n>
                <a:noFill/>
              </a:ln>
              <a:solidFill>
                <a:srgbClr val="34475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7C1D9C-3CAC-D1EA-FC74-894900A0AD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38200" y="6129140"/>
            <a:ext cx="2498766" cy="538170"/>
          </a:xfrm>
          <a:prstGeom prst="rect">
            <a:avLst/>
          </a:prstGeom>
        </p:spPr>
      </p:pic>
      <p:sp>
        <p:nvSpPr>
          <p:cNvPr id="4" name="Marcador de texto 8">
            <a:extLst>
              <a:ext uri="{FF2B5EF4-FFF2-40B4-BE49-F238E27FC236}">
                <a16:creationId xmlns:a16="http://schemas.microsoft.com/office/drawing/2014/main" id="{90CAC053-1876-6AFE-225B-A622C6731C47}"/>
              </a:ext>
            </a:extLst>
          </p:cNvPr>
          <p:cNvSpPr txBox="1">
            <a:spLocks/>
          </p:cNvSpPr>
          <p:nvPr userDrawn="1"/>
        </p:nvSpPr>
        <p:spPr>
          <a:xfrm>
            <a:off x="8676915" y="6275114"/>
            <a:ext cx="3055906" cy="246221"/>
          </a:xfrm>
          <a:prstGeom prst="rect">
            <a:avLst/>
          </a:prstGeom>
        </p:spPr>
        <p:txBody>
          <a:bodyPr vert="horz" wrap="square" lIns="90000" tIns="45720" rIns="91440" bIns="45720" rtlCol="0" anchor="t">
            <a:sp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None/>
              <a:tabLst/>
              <a:defRPr sz="1400" b="0" i="0" kern="1200" baseline="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81025" indent="-1238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-"/>
              <a:tabLst/>
              <a:defRPr sz="1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Suisse Int'l" panose="020B0804000000000000" pitchFamily="34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-"/>
              <a:defRPr sz="1200" b="0" i="0" kern="1200">
                <a:solidFill>
                  <a:schemeClr val="tx1"/>
                </a:solidFill>
                <a:latin typeface="Suisse Int'l" panose="020B0804000000000000" pitchFamily="34" charset="77"/>
                <a:ea typeface="Suisse Int'l" panose="020B0804000000000000" pitchFamily="34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-"/>
              <a:defRPr sz="1200" b="0" i="0" kern="1200">
                <a:solidFill>
                  <a:schemeClr val="tx1"/>
                </a:solidFill>
                <a:latin typeface="Suisse Int'l" panose="020B0804000000000000" pitchFamily="34" charset="77"/>
                <a:ea typeface="Suisse Int'l" panose="020B0804000000000000" pitchFamily="34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-"/>
              <a:defRPr sz="1200" b="0" i="0" kern="1200">
                <a:solidFill>
                  <a:schemeClr val="tx1"/>
                </a:solidFill>
                <a:latin typeface="Suisse Int'l" panose="020B0804000000000000" pitchFamily="34" charset="77"/>
                <a:ea typeface="Suisse Int'l" panose="020B0804000000000000" pitchFamily="34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lang="en-US" sz="1000" u="sng" dirty="0">
                <a:solidFill>
                  <a:schemeClr val="bg1"/>
                </a:solidFill>
                <a:latin typeface="Arial" panose="020B0604020202020204" pitchFamily="34" charset="0"/>
              </a:rPr>
              <a:t>mdpi.com/journal/sensors</a:t>
            </a:r>
          </a:p>
        </p:txBody>
      </p:sp>
    </p:spTree>
    <p:extLst>
      <p:ext uri="{BB962C8B-B14F-4D97-AF65-F5344CB8AC3E}">
        <p14:creationId xmlns:p14="http://schemas.microsoft.com/office/powerpoint/2010/main" val="2075957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baseline="0">
          <a:solidFill>
            <a:schemeClr val="tx1"/>
          </a:solidFill>
          <a:latin typeface="Arial" panose="020B0604020202020204" pitchFamily="34" charset="0"/>
          <a:ea typeface="Suisse Int'l" panose="020B0804000000000000" pitchFamily="34" charset="77"/>
          <a:cs typeface="+mj-cs"/>
        </a:defRPr>
      </a:lvl1pPr>
    </p:titleStyle>
    <p:bodyStyle>
      <a:lvl1pPr marL="133350" indent="-1333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stem Font Regular"/>
        <a:buChar char="-"/>
        <a:tabLst/>
        <a:defRPr sz="1200" b="0" i="0" kern="1200" baseline="0">
          <a:solidFill>
            <a:schemeClr val="tx1"/>
          </a:solidFill>
          <a:latin typeface="Arial" panose="020B0604020202020204" pitchFamily="34" charset="0"/>
          <a:ea typeface="Suisse Int'l" panose="020B0804000000000000" pitchFamily="34" charset="77"/>
          <a:cs typeface="+mn-cs"/>
        </a:defRPr>
      </a:lvl1pPr>
      <a:lvl2pPr marL="581025" indent="-123825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stem Font Regular"/>
        <a:buChar char="-"/>
        <a:tabLst/>
        <a:defRPr sz="1200" b="0" i="0" kern="1200" baseline="0">
          <a:solidFill>
            <a:schemeClr val="tx1"/>
          </a:solidFill>
          <a:latin typeface="Arial" panose="020B0604020202020204" pitchFamily="34" charset="0"/>
          <a:ea typeface="Suisse Int'l" panose="020B0804000000000000" pitchFamily="34" charset="77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stem Font Regular"/>
        <a:buChar char="-"/>
        <a:defRPr sz="1200" b="0" i="0" kern="1200">
          <a:solidFill>
            <a:schemeClr val="tx1"/>
          </a:solidFill>
          <a:latin typeface="Suisse Int'l" panose="020B0804000000000000" pitchFamily="34" charset="77"/>
          <a:ea typeface="Suisse Int'l" panose="020B0804000000000000" pitchFamily="34" charset="77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stem Font Regular"/>
        <a:buChar char="-"/>
        <a:defRPr sz="1200" b="0" i="0" kern="1200">
          <a:solidFill>
            <a:schemeClr val="tx1"/>
          </a:solidFill>
          <a:latin typeface="Suisse Int'l" panose="020B0804000000000000" pitchFamily="34" charset="77"/>
          <a:ea typeface="Suisse Int'l" panose="020B0804000000000000" pitchFamily="34" charset="77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stem Font Regular"/>
        <a:buChar char="-"/>
        <a:defRPr sz="1200" b="0" i="0" kern="1200">
          <a:solidFill>
            <a:schemeClr val="tx1"/>
          </a:solidFill>
          <a:latin typeface="Suisse Int'l" panose="020B0804000000000000" pitchFamily="34" charset="77"/>
          <a:ea typeface="Suisse Int'l" panose="020B0804000000000000" pitchFamily="34" charset="7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111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AD77F8C8-4A07-1A80-518C-E12770C5C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5708"/>
            <a:ext cx="7058025" cy="563680"/>
          </a:xfrm>
          <a:prstGeom prst="rect">
            <a:avLst/>
          </a:prstGeom>
        </p:spPr>
        <p:txBody>
          <a:bodyPr vert="horz" lIns="91440" tIns="45720" rIns="91440" bIns="45720" rtlCol="0" anchor="b">
            <a:spAutoFit/>
          </a:bodyPr>
          <a:lstStyle/>
          <a:p>
            <a:r>
              <a:rPr lang="en-US"/>
              <a:t>Click to edit Master title style</a:t>
            </a:r>
            <a:endParaRPr lang="en-CH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1B8E5F-3146-0A75-988A-4448BECB4D2F}"/>
              </a:ext>
            </a:extLst>
          </p:cNvPr>
          <p:cNvSpPr/>
          <p:nvPr/>
        </p:nvSpPr>
        <p:spPr>
          <a:xfrm>
            <a:off x="0" y="5949538"/>
            <a:ext cx="12192000" cy="908461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n>
                <a:noFill/>
              </a:ln>
              <a:solidFill>
                <a:srgbClr val="34475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7C1D9C-3CAC-D1EA-FC74-894900A0AD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38200" y="6129140"/>
            <a:ext cx="2498766" cy="538170"/>
          </a:xfrm>
          <a:prstGeom prst="rect">
            <a:avLst/>
          </a:prstGeom>
        </p:spPr>
      </p:pic>
      <p:sp>
        <p:nvSpPr>
          <p:cNvPr id="4" name="Marcador de texto 8">
            <a:extLst>
              <a:ext uri="{FF2B5EF4-FFF2-40B4-BE49-F238E27FC236}">
                <a16:creationId xmlns:a16="http://schemas.microsoft.com/office/drawing/2014/main" id="{90CAC053-1876-6AFE-225B-A622C6731C47}"/>
              </a:ext>
            </a:extLst>
          </p:cNvPr>
          <p:cNvSpPr txBox="1">
            <a:spLocks/>
          </p:cNvSpPr>
          <p:nvPr/>
        </p:nvSpPr>
        <p:spPr>
          <a:xfrm>
            <a:off x="8676915" y="6275114"/>
            <a:ext cx="3055906" cy="246221"/>
          </a:xfrm>
          <a:prstGeom prst="rect">
            <a:avLst/>
          </a:prstGeom>
        </p:spPr>
        <p:txBody>
          <a:bodyPr vert="horz" wrap="square" lIns="90000" tIns="45720" rIns="91440" bIns="45720" rtlCol="0" anchor="t">
            <a:sp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None/>
              <a:tabLst/>
              <a:defRPr sz="1400" b="0" i="0" kern="1200" baseline="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81025" indent="-1238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-"/>
              <a:tabLst/>
              <a:defRPr sz="1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Suisse Int'l" panose="020B0804000000000000" pitchFamily="34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-"/>
              <a:defRPr sz="1200" b="0" i="0" kern="1200">
                <a:solidFill>
                  <a:schemeClr val="tx1"/>
                </a:solidFill>
                <a:latin typeface="Suisse Int'l" panose="020B0804000000000000" pitchFamily="34" charset="77"/>
                <a:ea typeface="Suisse Int'l" panose="020B0804000000000000" pitchFamily="34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-"/>
              <a:defRPr sz="1200" b="0" i="0" kern="1200">
                <a:solidFill>
                  <a:schemeClr val="tx1"/>
                </a:solidFill>
                <a:latin typeface="Suisse Int'l" panose="020B0804000000000000" pitchFamily="34" charset="77"/>
                <a:ea typeface="Suisse Int'l" panose="020B0804000000000000" pitchFamily="34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-"/>
              <a:defRPr sz="1200" b="0" i="0" kern="1200">
                <a:solidFill>
                  <a:schemeClr val="tx1"/>
                </a:solidFill>
                <a:latin typeface="Suisse Int'l" panose="020B0804000000000000" pitchFamily="34" charset="77"/>
                <a:ea typeface="Suisse Int'l" panose="020B0804000000000000" pitchFamily="34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lang="en-US" sz="1000" u="sng" dirty="0">
                <a:solidFill>
                  <a:schemeClr val="bg1"/>
                </a:solidFill>
                <a:latin typeface="Arial" panose="020B0604020202020204" pitchFamily="34" charset="0"/>
              </a:rPr>
              <a:t>mdpi.com/journal/sensors</a:t>
            </a:r>
          </a:p>
        </p:txBody>
      </p:sp>
    </p:spTree>
    <p:extLst>
      <p:ext uri="{BB962C8B-B14F-4D97-AF65-F5344CB8AC3E}">
        <p14:creationId xmlns:p14="http://schemas.microsoft.com/office/powerpoint/2010/main" val="3460093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baseline="0">
          <a:solidFill>
            <a:schemeClr val="tx1"/>
          </a:solidFill>
          <a:latin typeface="Arial" panose="020B0604020202020204" pitchFamily="34" charset="0"/>
          <a:ea typeface="Suisse Int'l" panose="020B0804000000000000" pitchFamily="34" charset="77"/>
          <a:cs typeface="+mj-cs"/>
        </a:defRPr>
      </a:lvl1pPr>
    </p:titleStyle>
    <p:bodyStyle>
      <a:lvl1pPr marL="133350" indent="-1333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stem Font Regular"/>
        <a:buChar char="-"/>
        <a:tabLst/>
        <a:defRPr sz="1200" b="0" i="0" kern="1200" baseline="0">
          <a:solidFill>
            <a:schemeClr val="tx1"/>
          </a:solidFill>
          <a:latin typeface="Arial" panose="020B0604020202020204" pitchFamily="34" charset="0"/>
          <a:ea typeface="Suisse Int'l" panose="020B0804000000000000" pitchFamily="34" charset="77"/>
          <a:cs typeface="+mn-cs"/>
        </a:defRPr>
      </a:lvl1pPr>
      <a:lvl2pPr marL="581025" indent="-123825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stem Font Regular"/>
        <a:buChar char="-"/>
        <a:tabLst/>
        <a:defRPr sz="1200" b="0" i="0" kern="1200" baseline="0">
          <a:solidFill>
            <a:schemeClr val="tx1"/>
          </a:solidFill>
          <a:latin typeface="Arial" panose="020B0604020202020204" pitchFamily="34" charset="0"/>
          <a:ea typeface="Suisse Int'l" panose="020B0804000000000000" pitchFamily="34" charset="77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stem Font Regular"/>
        <a:buChar char="-"/>
        <a:defRPr sz="1200" b="0" i="0" kern="1200">
          <a:solidFill>
            <a:schemeClr val="tx1"/>
          </a:solidFill>
          <a:latin typeface="Suisse Int'l" panose="020B0804000000000000" pitchFamily="34" charset="77"/>
          <a:ea typeface="Suisse Int'l" panose="020B0804000000000000" pitchFamily="34" charset="77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stem Font Regular"/>
        <a:buChar char="-"/>
        <a:defRPr sz="1200" b="0" i="0" kern="1200">
          <a:solidFill>
            <a:schemeClr val="tx1"/>
          </a:solidFill>
          <a:latin typeface="Suisse Int'l" panose="020B0804000000000000" pitchFamily="34" charset="77"/>
          <a:ea typeface="Suisse Int'l" panose="020B0804000000000000" pitchFamily="34" charset="77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stem Font Regular"/>
        <a:buChar char="-"/>
        <a:defRPr sz="1200" b="0" i="0" kern="1200">
          <a:solidFill>
            <a:schemeClr val="tx1"/>
          </a:solidFill>
          <a:latin typeface="Suisse Int'l" panose="020B0804000000000000" pitchFamily="34" charset="77"/>
          <a:ea typeface="Suisse Int'l" panose="020B0804000000000000" pitchFamily="34" charset="7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111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AD77F8C8-4A07-1A80-518C-E12770C5C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5708"/>
            <a:ext cx="7058025" cy="563680"/>
          </a:xfrm>
          <a:prstGeom prst="rect">
            <a:avLst/>
          </a:prstGeom>
        </p:spPr>
        <p:txBody>
          <a:bodyPr vert="horz" lIns="91440" tIns="45720" rIns="91440" bIns="45720" rtlCol="0" anchor="b">
            <a:spAutoFit/>
          </a:bodyPr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1B8E5F-3146-0A75-988A-4448BECB4D2F}"/>
              </a:ext>
            </a:extLst>
          </p:cNvPr>
          <p:cNvSpPr/>
          <p:nvPr userDrawn="1"/>
        </p:nvSpPr>
        <p:spPr>
          <a:xfrm>
            <a:off x="0" y="5949538"/>
            <a:ext cx="12192000" cy="908461"/>
          </a:xfrm>
          <a:prstGeom prst="rect">
            <a:avLst/>
          </a:prstGeom>
          <a:solidFill>
            <a:srgbClr val="0E0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n>
                <a:noFill/>
              </a:ln>
              <a:solidFill>
                <a:srgbClr val="34475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7C1D9C-3CAC-D1EA-FC74-894900A0AD8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rcRect/>
          <a:stretch/>
        </p:blipFill>
        <p:spPr>
          <a:xfrm>
            <a:off x="838200" y="6129140"/>
            <a:ext cx="2498766" cy="538170"/>
          </a:xfrm>
          <a:prstGeom prst="rect">
            <a:avLst/>
          </a:prstGeom>
        </p:spPr>
      </p:pic>
      <p:sp>
        <p:nvSpPr>
          <p:cNvPr id="4" name="Marcador de texto 8">
            <a:extLst>
              <a:ext uri="{FF2B5EF4-FFF2-40B4-BE49-F238E27FC236}">
                <a16:creationId xmlns:a16="http://schemas.microsoft.com/office/drawing/2014/main" id="{90CAC053-1876-6AFE-225B-A622C6731C47}"/>
              </a:ext>
            </a:extLst>
          </p:cNvPr>
          <p:cNvSpPr txBox="1">
            <a:spLocks/>
          </p:cNvSpPr>
          <p:nvPr userDrawn="1"/>
        </p:nvSpPr>
        <p:spPr>
          <a:xfrm>
            <a:off x="8676915" y="6275114"/>
            <a:ext cx="3055906" cy="246221"/>
          </a:xfrm>
          <a:prstGeom prst="rect">
            <a:avLst/>
          </a:prstGeom>
        </p:spPr>
        <p:txBody>
          <a:bodyPr vert="horz" wrap="square" lIns="90000" tIns="45720" rIns="91440" bIns="45720" rtlCol="0" anchor="t">
            <a:sp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None/>
              <a:tabLst/>
              <a:defRPr sz="1400" b="0" i="0" kern="1200" baseline="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81025" indent="-1238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-"/>
              <a:tabLst/>
              <a:defRPr sz="1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Suisse Int'l" panose="020B0804000000000000" pitchFamily="34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-"/>
              <a:defRPr sz="1200" b="0" i="0" kern="1200">
                <a:solidFill>
                  <a:schemeClr val="tx1"/>
                </a:solidFill>
                <a:latin typeface="Suisse Int'l" panose="020B0804000000000000" pitchFamily="34" charset="77"/>
                <a:ea typeface="Suisse Int'l" panose="020B0804000000000000" pitchFamily="34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-"/>
              <a:defRPr sz="1200" b="0" i="0" kern="1200">
                <a:solidFill>
                  <a:schemeClr val="tx1"/>
                </a:solidFill>
                <a:latin typeface="Suisse Int'l" panose="020B0804000000000000" pitchFamily="34" charset="77"/>
                <a:ea typeface="Suisse Int'l" panose="020B0804000000000000" pitchFamily="34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-"/>
              <a:defRPr sz="1200" b="0" i="0" kern="1200">
                <a:solidFill>
                  <a:schemeClr val="tx1"/>
                </a:solidFill>
                <a:latin typeface="Suisse Int'l" panose="020B0804000000000000" pitchFamily="34" charset="77"/>
                <a:ea typeface="Suisse Int'l" panose="020B0804000000000000" pitchFamily="34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lang="en-US" sz="1000" u="sng" dirty="0">
                <a:solidFill>
                  <a:schemeClr val="bg1"/>
                </a:solidFill>
                <a:latin typeface="Arial" panose="020B0604020202020204" pitchFamily="34" charset="0"/>
              </a:rPr>
              <a:t>mdpi.com/journal/machines</a:t>
            </a:r>
          </a:p>
        </p:txBody>
      </p:sp>
    </p:spTree>
    <p:extLst>
      <p:ext uri="{BB962C8B-B14F-4D97-AF65-F5344CB8AC3E}">
        <p14:creationId xmlns:p14="http://schemas.microsoft.com/office/powerpoint/2010/main" val="2030396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baseline="0">
          <a:solidFill>
            <a:schemeClr val="tx1"/>
          </a:solidFill>
          <a:latin typeface="Arial" panose="020B0604020202020204" pitchFamily="34" charset="0"/>
          <a:ea typeface="Suisse Int'l" panose="020B0804000000000000" pitchFamily="34" charset="77"/>
          <a:cs typeface="+mj-cs"/>
        </a:defRPr>
      </a:lvl1pPr>
    </p:titleStyle>
    <p:bodyStyle>
      <a:lvl1pPr marL="133350" indent="-1333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stem Font Regular"/>
        <a:buChar char="-"/>
        <a:tabLst/>
        <a:defRPr sz="1200" b="0" i="0" kern="1200" baseline="0">
          <a:solidFill>
            <a:schemeClr val="tx1"/>
          </a:solidFill>
          <a:latin typeface="Arial" panose="020B0604020202020204" pitchFamily="34" charset="0"/>
          <a:ea typeface="Suisse Int'l" panose="020B0804000000000000" pitchFamily="34" charset="77"/>
          <a:cs typeface="+mn-cs"/>
        </a:defRPr>
      </a:lvl1pPr>
      <a:lvl2pPr marL="581025" indent="-123825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stem Font Regular"/>
        <a:buChar char="-"/>
        <a:tabLst/>
        <a:defRPr sz="1200" b="0" i="0" kern="1200" baseline="0">
          <a:solidFill>
            <a:schemeClr val="tx1"/>
          </a:solidFill>
          <a:latin typeface="Arial" panose="020B0604020202020204" pitchFamily="34" charset="0"/>
          <a:ea typeface="Suisse Int'l" panose="020B0804000000000000" pitchFamily="34" charset="77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stem Font Regular"/>
        <a:buChar char="-"/>
        <a:defRPr sz="1200" b="0" i="0" kern="1200">
          <a:solidFill>
            <a:schemeClr val="tx1"/>
          </a:solidFill>
          <a:latin typeface="Suisse Int'l" panose="020B0804000000000000" pitchFamily="34" charset="77"/>
          <a:ea typeface="Suisse Int'l" panose="020B0804000000000000" pitchFamily="34" charset="77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stem Font Regular"/>
        <a:buChar char="-"/>
        <a:defRPr sz="1200" b="0" i="0" kern="1200">
          <a:solidFill>
            <a:schemeClr val="tx1"/>
          </a:solidFill>
          <a:latin typeface="Suisse Int'l" panose="020B0804000000000000" pitchFamily="34" charset="77"/>
          <a:ea typeface="Suisse Int'l" panose="020B0804000000000000" pitchFamily="34" charset="77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stem Font Regular"/>
        <a:buChar char="-"/>
        <a:defRPr sz="1200" b="0" i="0" kern="1200">
          <a:solidFill>
            <a:schemeClr val="tx1"/>
          </a:solidFill>
          <a:latin typeface="Suisse Int'l" panose="020B0804000000000000" pitchFamily="34" charset="77"/>
          <a:ea typeface="Suisse Int'l" panose="020B0804000000000000" pitchFamily="34" charset="7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1117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AD77F8C8-4A07-1A80-518C-E12770C5C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5708"/>
            <a:ext cx="7058025" cy="563680"/>
          </a:xfrm>
          <a:prstGeom prst="rect">
            <a:avLst/>
          </a:prstGeom>
        </p:spPr>
        <p:txBody>
          <a:bodyPr vert="horz" lIns="91440" tIns="45720" rIns="91440" bIns="45720" rtlCol="0" anchor="b">
            <a:spAutoFit/>
          </a:bodyPr>
          <a:lstStyle/>
          <a:p>
            <a:r>
              <a:rPr lang="en-GB" dirty="0"/>
              <a:t>Click to edit Master title style</a:t>
            </a:r>
            <a:endParaRPr lang="en-CH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4B23841-8108-CF0C-EEC9-C57DC5FE0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54803"/>
            <a:ext cx="5912457" cy="538609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122DA3F-7F1F-E071-3B6D-1931F4F4018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63814" y="5856375"/>
            <a:ext cx="1130300" cy="84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557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baseline="0">
          <a:solidFill>
            <a:schemeClr val="tx1"/>
          </a:solidFill>
          <a:latin typeface="Arial" panose="020B0604020202020204" pitchFamily="34" charset="0"/>
          <a:ea typeface="Suisse Int'l" panose="020B0804000000000000" pitchFamily="34" charset="77"/>
          <a:cs typeface="+mj-cs"/>
        </a:defRPr>
      </a:lvl1pPr>
    </p:titleStyle>
    <p:bodyStyle>
      <a:lvl1pPr marL="133350" indent="-1333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stem Font Regular"/>
        <a:buChar char="-"/>
        <a:tabLst/>
        <a:defRPr sz="1200" b="0" i="0" kern="1200" baseline="0">
          <a:solidFill>
            <a:schemeClr val="tx1"/>
          </a:solidFill>
          <a:latin typeface="Arial" panose="020B0604020202020204" pitchFamily="34" charset="0"/>
          <a:ea typeface="Suisse Int'l" panose="020B0804000000000000" pitchFamily="34" charset="77"/>
          <a:cs typeface="+mn-cs"/>
        </a:defRPr>
      </a:lvl1pPr>
      <a:lvl2pPr marL="581025" indent="-123825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stem Font Regular"/>
        <a:buChar char="-"/>
        <a:tabLst/>
        <a:defRPr sz="1200" b="0" i="0" kern="1200" baseline="0">
          <a:solidFill>
            <a:schemeClr val="tx1"/>
          </a:solidFill>
          <a:latin typeface="Arial" panose="020B0604020202020204" pitchFamily="34" charset="0"/>
          <a:ea typeface="Suisse Int'l" panose="020B0804000000000000" pitchFamily="34" charset="77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stem Font Regular"/>
        <a:buChar char="-"/>
        <a:defRPr sz="1200" b="0" i="0" kern="1200">
          <a:solidFill>
            <a:schemeClr val="tx1"/>
          </a:solidFill>
          <a:latin typeface="Suisse Int'l" panose="020B0804000000000000" pitchFamily="34" charset="77"/>
          <a:ea typeface="Suisse Int'l" panose="020B0804000000000000" pitchFamily="34" charset="77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stem Font Regular"/>
        <a:buChar char="-"/>
        <a:defRPr sz="1200" b="0" i="0" kern="1200">
          <a:solidFill>
            <a:schemeClr val="tx1"/>
          </a:solidFill>
          <a:latin typeface="Suisse Int'l" panose="020B0804000000000000" pitchFamily="34" charset="77"/>
          <a:ea typeface="Suisse Int'l" panose="020B0804000000000000" pitchFamily="34" charset="77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stem Font Regular"/>
        <a:buChar char="-"/>
        <a:defRPr sz="1200" b="0" i="0" kern="1200">
          <a:solidFill>
            <a:schemeClr val="tx1"/>
          </a:solidFill>
          <a:latin typeface="Suisse Int'l" panose="020B0804000000000000" pitchFamily="34" charset="77"/>
          <a:ea typeface="Suisse Int'l" panose="020B0804000000000000" pitchFamily="34" charset="7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22.png"/><Relationship Id="rId4" Type="http://schemas.openxmlformats.org/officeDocument/2006/relationships/image" Target="../media/image9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60283-9F0A-8B4A-A697-B9DA1DFD4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64E714-005C-0A1C-C599-69513E098E53}"/>
              </a:ext>
            </a:extLst>
          </p:cNvPr>
          <p:cNvSpPr/>
          <p:nvPr/>
        </p:nvSpPr>
        <p:spPr>
          <a:xfrm>
            <a:off x="4597746" y="2468208"/>
            <a:ext cx="3955471" cy="3163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Impact Factor: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4.0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Q2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in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‘Instruments &amp; Instrumentation’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Q2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in ‘Engineering, Electrical &amp; Electronic’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Q2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in ‘Chemistry,  Analytical’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C</a:t>
            </a:r>
            <a:r>
              <a:rPr kumimoji="0" lang="en-US" altLang="zh-CN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等线" panose="02010600030101010101" pitchFamily="2" charset="-122"/>
                <a:cs typeface="+mn-ea"/>
                <a:sym typeface="+mn-lt"/>
              </a:rPr>
              <a:t>iteScore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等线" panose="02010600030101010101" pitchFamily="2" charset="-122"/>
                <a:cs typeface="+mn-ea"/>
                <a:sym typeface="+mn-lt"/>
              </a:rPr>
              <a:t>: 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等线" panose="02010600030101010101" pitchFamily="2" charset="-122"/>
                <a:cs typeface="+mn-ea"/>
                <a:sym typeface="+mn-lt"/>
              </a:rPr>
              <a:t>9.4</a:t>
            </a:r>
            <a:b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等线" panose="02010600030101010101" pitchFamily="2" charset="-122"/>
                <a:cs typeface="+mn-ea"/>
                <a:sym typeface="+mn-lt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Q1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: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Instrumentation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E94EA4-8C0B-AB59-DDBD-8EE7C8C94045}"/>
              </a:ext>
            </a:extLst>
          </p:cNvPr>
          <p:cNvSpPr/>
          <p:nvPr/>
        </p:nvSpPr>
        <p:spPr>
          <a:xfrm>
            <a:off x="8631151" y="2408662"/>
            <a:ext cx="326337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</a:b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等线" panose="02010600030101010101" pitchFamily="2" charset="-122"/>
                <a:cs typeface="+mn-ea"/>
                <a:sym typeface="+mn-lt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等线" panose="02010600030101010101" pitchFamily="2" charset="-122"/>
                <a:cs typeface="+mn-ea"/>
                <a:sym typeface="+mn-lt"/>
              </a:rPr>
              <a:t>43 Days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等线" panose="02010600030101010101" pitchFamily="2" charset="-122"/>
                <a:cs typeface="+mn-ea"/>
                <a:sym typeface="+mn-lt"/>
              </a:rPr>
              <a:t> Median Processing Time</a:t>
            </a:r>
            <a:b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等线" panose="02010600030101010101" pitchFamily="2" charset="-122"/>
                <a:cs typeface="+mn-ea"/>
                <a:sym typeface="+mn-lt"/>
              </a:rPr>
            </a:b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等线" panose="02010600030101010101" pitchFamily="2" charset="-122"/>
                <a:cs typeface="+mn-ea"/>
                <a:sym typeface="+mn-lt"/>
              </a:rPr>
              <a:t> 2.8 Days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等线" panose="02010600030101010101" pitchFamily="2" charset="-122"/>
                <a:cs typeface="+mn-ea"/>
                <a:sym typeface="+mn-lt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等线" panose="02010600030101010101" pitchFamily="2" charset="-122"/>
                <a:cs typeface="+mn-ea"/>
                <a:sym typeface="+mn-lt"/>
              </a:rPr>
              <a:t> Acceptance to publication</a:t>
            </a:r>
            <a:b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等线" panose="02010600030101010101" pitchFamily="2" charset="-122"/>
                <a:cs typeface="+mn-ea"/>
                <a:sym typeface="+mn-lt"/>
              </a:rPr>
            </a:b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等线" panose="02010600030101010101" pitchFamily="2" charset="-122"/>
                <a:cs typeface="+mn-ea"/>
                <a:sym typeface="+mn-lt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等线" panose="02010600030101010101" pitchFamily="2" charset="-122"/>
                <a:cs typeface="+mn-ea"/>
                <a:sym typeface="+mn-lt"/>
              </a:rPr>
              <a:t>17.8 Days</a:t>
            </a:r>
            <a:b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等线" panose="02010600030101010101" pitchFamily="2" charset="-122"/>
                <a:cs typeface="+mn-ea"/>
                <a:sym typeface="+mn-lt"/>
              </a:rPr>
            </a:b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等线" panose="02010600030101010101" pitchFamily="2" charset="-122"/>
                <a:cs typeface="+mn-ea"/>
                <a:sym typeface="+mn-lt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T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等线" panose="02010600030101010101" pitchFamily="2" charset="-122"/>
                <a:cs typeface="+mn-ea"/>
                <a:sym typeface="+mn-lt"/>
              </a:rPr>
              <a:t>ime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 to First Decision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(data </a:t>
            </a:r>
            <a:r>
              <a:rPr lang="en-US" sz="1400" b="1" dirty="0">
                <a:solidFill>
                  <a:srgbClr val="006666"/>
                </a:solidFill>
                <a:latin typeface="Palatino Linotype" panose="02040502050505030304" pitchFamily="18" charset="0"/>
                <a:sym typeface="+mn-lt"/>
              </a:rPr>
              <a:t>from </a:t>
            </a:r>
            <a:r>
              <a:rPr lang="en-US" altLang="zh-CN" sz="1400" b="1" dirty="0">
                <a:solidFill>
                  <a:srgbClr val="006666"/>
                </a:solidFill>
                <a:latin typeface="Palatino Linotype" panose="02040502050505030304" pitchFamily="18" charset="0"/>
                <a:sym typeface="+mn-lt"/>
              </a:rPr>
              <a:t>the </a:t>
            </a:r>
            <a:r>
              <a:rPr lang="en-US" sz="1400" b="1" dirty="0">
                <a:solidFill>
                  <a:srgbClr val="006666"/>
                </a:solidFill>
                <a:latin typeface="Palatino Linotype" panose="02040502050505030304" pitchFamily="18" charset="0"/>
              </a:rPr>
              <a:t>first half of 2026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55A9F8-C27C-B723-F4B6-F36C8BDB63B7}"/>
              </a:ext>
            </a:extLst>
          </p:cNvPr>
          <p:cNvSpPr txBox="1"/>
          <p:nvPr/>
        </p:nvSpPr>
        <p:spPr>
          <a:xfrm>
            <a:off x="580468" y="2448119"/>
            <a:ext cx="3758831" cy="15319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Founded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2001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 (Volumes: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26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42,900+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articles cited 10+ times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H5-Index: </a:t>
            </a:r>
            <a:r>
              <a:rPr lang="en-US" sz="1600" b="1" dirty="0">
                <a:solidFill>
                  <a:srgbClr val="006666"/>
                </a:solidFill>
                <a:latin typeface="Palatino Linotype" panose="02040502050505030304" pitchFamily="18" charset="0"/>
                <a:sym typeface="+mn-lt"/>
              </a:rPr>
              <a:t>210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2FA2B5-1F13-FC8F-6E7E-4E097981420C}"/>
              </a:ext>
            </a:extLst>
          </p:cNvPr>
          <p:cNvCxnSpPr>
            <a:cxnSpLocks/>
          </p:cNvCxnSpPr>
          <p:nvPr/>
        </p:nvCxnSpPr>
        <p:spPr>
          <a:xfrm>
            <a:off x="359288" y="2022908"/>
            <a:ext cx="4179" cy="3833151"/>
          </a:xfrm>
          <a:prstGeom prst="line">
            <a:avLst/>
          </a:prstGeom>
          <a:ln w="762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BE79527-F20D-2A64-61BA-C057D40DA6CD}"/>
              </a:ext>
            </a:extLst>
          </p:cNvPr>
          <p:cNvCxnSpPr>
            <a:cxnSpLocks/>
          </p:cNvCxnSpPr>
          <p:nvPr/>
        </p:nvCxnSpPr>
        <p:spPr>
          <a:xfrm>
            <a:off x="4281238" y="2069167"/>
            <a:ext cx="0" cy="3786892"/>
          </a:xfrm>
          <a:prstGeom prst="line">
            <a:avLst/>
          </a:prstGeom>
          <a:ln w="762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DE6B7DB-6B72-1BFA-0AFA-EBE75205443A}"/>
              </a:ext>
            </a:extLst>
          </p:cNvPr>
          <p:cNvSpPr txBox="1"/>
          <p:nvPr/>
        </p:nvSpPr>
        <p:spPr>
          <a:xfrm>
            <a:off x="580468" y="4152089"/>
            <a:ext cx="3513727" cy="1531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High Visibility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: indexed within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Scopus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SCIE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 (Web of Science),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PubMed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, PMC, Ei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Compendex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, and other databases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BEE84F-89F8-7C4D-ED37-9A9BDF872A56}"/>
              </a:ext>
            </a:extLst>
          </p:cNvPr>
          <p:cNvCxnSpPr>
            <a:cxnSpLocks/>
          </p:cNvCxnSpPr>
          <p:nvPr/>
        </p:nvCxnSpPr>
        <p:spPr>
          <a:xfrm>
            <a:off x="8394280" y="2045397"/>
            <a:ext cx="2006" cy="3810662"/>
          </a:xfrm>
          <a:prstGeom prst="line">
            <a:avLst/>
          </a:prstGeom>
          <a:ln w="762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F33E9895-A05B-ABAD-A6B2-0947F98346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25" y="2232515"/>
            <a:ext cx="400584" cy="4512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CDC561D-BEC4-6A2D-B441-DB20E472D0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684" y="2262744"/>
            <a:ext cx="400584" cy="3908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A5476B8-ACA8-1392-0051-9AF8C3A0B0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619" y="2217536"/>
            <a:ext cx="400584" cy="443950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2CDD564E-7083-7A8D-5AAD-18B37C9703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67" y="184709"/>
            <a:ext cx="2545314" cy="746766"/>
          </a:xfrm>
          <a:prstGeom prst="rect">
            <a:avLst/>
          </a:prstGeom>
        </p:spPr>
      </p:pic>
      <p:sp>
        <p:nvSpPr>
          <p:cNvPr id="25" name="object 146">
            <a:extLst>
              <a:ext uri="{FF2B5EF4-FFF2-40B4-BE49-F238E27FC236}">
                <a16:creationId xmlns:a16="http://schemas.microsoft.com/office/drawing/2014/main" id="{BD4B67D0-45E9-5628-882D-EAF54E1E5B30}"/>
              </a:ext>
            </a:extLst>
          </p:cNvPr>
          <p:cNvSpPr/>
          <p:nvPr/>
        </p:nvSpPr>
        <p:spPr>
          <a:xfrm>
            <a:off x="1206446" y="2252604"/>
            <a:ext cx="2615632" cy="431209"/>
          </a:xfrm>
          <a:custGeom>
            <a:avLst/>
            <a:gdLst/>
            <a:ahLst/>
            <a:cxnLst/>
            <a:rect l="l" t="t" r="r" b="b"/>
            <a:pathLst>
              <a:path w="3291204" h="558165">
                <a:moveTo>
                  <a:pt x="0" y="557655"/>
                </a:moveTo>
                <a:lnTo>
                  <a:pt x="3291169" y="557655"/>
                </a:lnTo>
                <a:lnTo>
                  <a:pt x="3291169" y="0"/>
                </a:lnTo>
                <a:lnTo>
                  <a:pt x="0" y="0"/>
                </a:lnTo>
                <a:lnTo>
                  <a:pt x="0" y="557655"/>
                </a:lnTo>
                <a:close/>
              </a:path>
            </a:pathLst>
          </a:custGeom>
          <a:solidFill>
            <a:srgbClr val="22847F"/>
          </a:solidFill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Sensors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 in Numbers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7F5327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+mn-lt"/>
            </a:endParaRPr>
          </a:p>
        </p:txBody>
      </p:sp>
      <p:sp>
        <p:nvSpPr>
          <p:cNvPr id="26" name="object 146">
            <a:extLst>
              <a:ext uri="{FF2B5EF4-FFF2-40B4-BE49-F238E27FC236}">
                <a16:creationId xmlns:a16="http://schemas.microsoft.com/office/drawing/2014/main" id="{4D39DD44-E2E3-BF91-5301-768D1E204ED5}"/>
              </a:ext>
            </a:extLst>
          </p:cNvPr>
          <p:cNvSpPr/>
          <p:nvPr/>
        </p:nvSpPr>
        <p:spPr>
          <a:xfrm>
            <a:off x="5122619" y="2232515"/>
            <a:ext cx="2615632" cy="431209"/>
          </a:xfrm>
          <a:custGeom>
            <a:avLst/>
            <a:gdLst/>
            <a:ahLst/>
            <a:cxnLst/>
            <a:rect l="l" t="t" r="r" b="b"/>
            <a:pathLst>
              <a:path w="3291204" h="558165">
                <a:moveTo>
                  <a:pt x="0" y="557655"/>
                </a:moveTo>
                <a:lnTo>
                  <a:pt x="3291169" y="557655"/>
                </a:lnTo>
                <a:lnTo>
                  <a:pt x="3291169" y="0"/>
                </a:lnTo>
                <a:lnTo>
                  <a:pt x="0" y="0"/>
                </a:lnTo>
                <a:lnTo>
                  <a:pt x="0" y="557655"/>
                </a:lnTo>
                <a:close/>
              </a:path>
            </a:pathLst>
          </a:custGeom>
          <a:solidFill>
            <a:srgbClr val="22847F"/>
          </a:solidFill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IF &amp;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CiteScore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7F5327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+mn-lt"/>
            </a:endParaRPr>
          </a:p>
        </p:txBody>
      </p:sp>
      <p:sp>
        <p:nvSpPr>
          <p:cNvPr id="27" name="object 146">
            <a:extLst>
              <a:ext uri="{FF2B5EF4-FFF2-40B4-BE49-F238E27FC236}">
                <a16:creationId xmlns:a16="http://schemas.microsoft.com/office/drawing/2014/main" id="{2491CDFF-21A6-4973-E44E-B924164B50CC}"/>
              </a:ext>
            </a:extLst>
          </p:cNvPr>
          <p:cNvSpPr/>
          <p:nvPr/>
        </p:nvSpPr>
        <p:spPr>
          <a:xfrm>
            <a:off x="9203638" y="2244196"/>
            <a:ext cx="2615632" cy="431209"/>
          </a:xfrm>
          <a:custGeom>
            <a:avLst/>
            <a:gdLst/>
            <a:ahLst/>
            <a:cxnLst/>
            <a:rect l="l" t="t" r="r" b="b"/>
            <a:pathLst>
              <a:path w="3291204" h="558165">
                <a:moveTo>
                  <a:pt x="0" y="557655"/>
                </a:moveTo>
                <a:lnTo>
                  <a:pt x="3291169" y="557655"/>
                </a:lnTo>
                <a:lnTo>
                  <a:pt x="3291169" y="0"/>
                </a:lnTo>
                <a:lnTo>
                  <a:pt x="0" y="0"/>
                </a:lnTo>
                <a:lnTo>
                  <a:pt x="0" y="557655"/>
                </a:lnTo>
                <a:close/>
              </a:path>
            </a:pathLst>
          </a:custGeom>
          <a:solidFill>
            <a:srgbClr val="22847F"/>
          </a:solidFill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Article Processing Time 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7F5327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  <a:sym typeface="+mn-lt"/>
            </a:endParaRPr>
          </a:p>
        </p:txBody>
      </p:sp>
      <p:pic>
        <p:nvPicPr>
          <p:cNvPr id="28" name="Picture 27" descr="Shape, rectangle&#10;&#10;Description automatically generated">
            <a:extLst>
              <a:ext uri="{FF2B5EF4-FFF2-40B4-BE49-F238E27FC236}">
                <a16:creationId xmlns:a16="http://schemas.microsoft.com/office/drawing/2014/main" id="{CBC36C2D-1186-0C2A-27E4-53C332C228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09" y="1122601"/>
            <a:ext cx="11459982" cy="64633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AC19F60-B3D4-95D5-63CE-BC3237F6F85D}"/>
              </a:ext>
            </a:extLst>
          </p:cNvPr>
          <p:cNvSpPr/>
          <p:nvPr/>
        </p:nvSpPr>
        <p:spPr>
          <a:xfrm>
            <a:off x="544988" y="1144759"/>
            <a:ext cx="113495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Launched in 2001,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Sensors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 (ISSN: 1424-8220) is the leading international, peer-reviewed, open access journal on the science and technology of sensors.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Sensors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  <a:sym typeface="+mn-lt"/>
              </a:rPr>
              <a:t> is published semimonthly online by MDPI. </a:t>
            </a:r>
          </a:p>
        </p:txBody>
      </p:sp>
    </p:spTree>
    <p:extLst>
      <p:ext uri="{BB962C8B-B14F-4D97-AF65-F5344CB8AC3E}">
        <p14:creationId xmlns:p14="http://schemas.microsoft.com/office/powerpoint/2010/main" val="3152954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9A23A-F7B0-A184-88D9-B0FD27150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3DED1DC-BA36-6AA6-59F3-B8EA06BB113F}"/>
              </a:ext>
            </a:extLst>
          </p:cNvPr>
          <p:cNvGrpSpPr/>
          <p:nvPr/>
        </p:nvGrpSpPr>
        <p:grpSpPr>
          <a:xfrm>
            <a:off x="9729307" y="114324"/>
            <a:ext cx="2257791" cy="1088281"/>
            <a:chOff x="9587553" y="2910973"/>
            <a:chExt cx="2257791" cy="1088281"/>
          </a:xfrm>
        </p:grpSpPr>
        <p:pic>
          <p:nvPicPr>
            <p:cNvPr id="16" name="Picture 15" descr="A blue circle with white text&#10;&#10;Description automatically generated">
              <a:extLst>
                <a:ext uri="{FF2B5EF4-FFF2-40B4-BE49-F238E27FC236}">
                  <a16:creationId xmlns:a16="http://schemas.microsoft.com/office/drawing/2014/main" id="{3A324E05-A13B-712F-8D68-24933818A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8078" y="2910973"/>
              <a:ext cx="1087266" cy="1087266"/>
            </a:xfrm>
            <a:prstGeom prst="rect">
              <a:avLst/>
            </a:prstGeom>
          </p:spPr>
        </p:pic>
        <p:pic>
          <p:nvPicPr>
            <p:cNvPr id="17" name="Picture 16" descr="A blue circle with white text&#10;&#10;Description automatically generated">
              <a:extLst>
                <a:ext uri="{FF2B5EF4-FFF2-40B4-BE49-F238E27FC236}">
                  <a16:creationId xmlns:a16="http://schemas.microsoft.com/office/drawing/2014/main" id="{03870D52-35A2-556B-A013-82BEA6C6D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7553" y="2912054"/>
              <a:ext cx="1087200" cy="1087200"/>
            </a:xfrm>
            <a:prstGeom prst="rect">
              <a:avLst/>
            </a:prstGeom>
          </p:spPr>
        </p:pic>
      </p:grpSp>
      <p:pic>
        <p:nvPicPr>
          <p:cNvPr id="18" name="Picture 17" descr="A yellow circle with black text&#10;&#10;Description automatically generated">
            <a:extLst>
              <a:ext uri="{FF2B5EF4-FFF2-40B4-BE49-F238E27FC236}">
                <a16:creationId xmlns:a16="http://schemas.microsoft.com/office/drawing/2014/main" id="{7A2D43C1-40FD-D0DF-A322-0371553443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782" y="102988"/>
            <a:ext cx="1087200" cy="1087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6A3AF0-1E47-B516-D0DD-6B61575C5250}"/>
              </a:ext>
            </a:extLst>
          </p:cNvPr>
          <p:cNvSpPr txBox="1">
            <a:spLocks/>
          </p:cNvSpPr>
          <p:nvPr/>
        </p:nvSpPr>
        <p:spPr>
          <a:xfrm>
            <a:off x="282477" y="225927"/>
            <a:ext cx="9146997" cy="48474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3000" b="1" dirty="0">
                <a:solidFill>
                  <a:srgbClr val="22847F"/>
                </a:solidFill>
                <a:latin typeface="+mn-lt"/>
                <a:ea typeface="+mn-ea"/>
                <a:cs typeface="Arial" panose="020B0604020202020204" pitchFamily="34" charset="0"/>
                <a:sym typeface="+mn-lt"/>
              </a:rPr>
              <a:t>Section Introduction</a:t>
            </a:r>
            <a:endParaRPr lang="en-US" sz="3000" b="1" dirty="0">
              <a:solidFill>
                <a:srgbClr val="22847F"/>
              </a:solidFill>
              <a:latin typeface="+mn-lt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BD80227-0C65-020E-5F82-2EB8F3D28AD3}"/>
              </a:ext>
            </a:extLst>
          </p:cNvPr>
          <p:cNvSpPr txBox="1">
            <a:spLocks/>
          </p:cNvSpPr>
          <p:nvPr/>
        </p:nvSpPr>
        <p:spPr>
          <a:xfrm>
            <a:off x="5938705" y="1468656"/>
            <a:ext cx="5917974" cy="2635613"/>
          </a:xfrm>
          <a:prstGeom prst="rect">
            <a:avLst/>
          </a:prstGeom>
        </p:spPr>
        <p:txBody>
          <a:bodyPr vert="horz" lIns="45720" tIns="0" rIns="45720" bIns="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None/>
              <a:defRPr/>
            </a:pP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B916BD-1022-13CB-07E9-AD1F06FC2266}"/>
              </a:ext>
            </a:extLst>
          </p:cNvPr>
          <p:cNvSpPr txBox="1"/>
          <p:nvPr/>
        </p:nvSpPr>
        <p:spPr>
          <a:xfrm>
            <a:off x="325006" y="617156"/>
            <a:ext cx="5656227" cy="2133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" panose="020B0604020202020204" pitchFamily="34" charset="0"/>
                <a:ea typeface="宋体"/>
                <a:cs typeface="Helvetica" panose="020B0604020202020204" pitchFamily="34" charset="0"/>
              </a:rPr>
              <a:t>The "Fault Diagnosis &amp; Sensors" Section aims original research, related to advanced methods, technologies and systems for </a:t>
            </a: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" panose="020B0604020202020204" pitchFamily="34" charset="0"/>
                <a:ea typeface="宋体"/>
                <a:cs typeface="Helvetica" panose="020B0604020202020204" pitchFamily="34" charset="0"/>
              </a:rPr>
              <a:t>fault diagnosis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" panose="020B0604020202020204" pitchFamily="34" charset="0"/>
                <a:ea typeface="宋体"/>
                <a:cs typeface="Helvetica" panose="020B0604020202020204" pitchFamily="34" charset="0"/>
              </a:rPr>
              <a:t>, </a:t>
            </a: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" panose="020B0604020202020204" pitchFamily="34" charset="0"/>
                <a:ea typeface="宋体"/>
                <a:cs typeface="Helvetica" panose="020B0604020202020204" pitchFamily="34" charset="0"/>
              </a:rPr>
              <a:t>failure prognosis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" panose="020B0604020202020204" pitchFamily="34" charset="0"/>
                <a:ea typeface="宋体"/>
                <a:cs typeface="Helvetica" panose="020B0604020202020204" pitchFamily="34" charset="0"/>
              </a:rPr>
              <a:t>and </a:t>
            </a: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" panose="020B0604020202020204" pitchFamily="34" charset="0"/>
                <a:ea typeface="宋体"/>
                <a:cs typeface="Helvetica" panose="020B0604020202020204" pitchFamily="34" charset="0"/>
              </a:rPr>
              <a:t>non-destructive testing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" panose="020B0604020202020204" pitchFamily="34" charset="0"/>
                <a:ea typeface="宋体"/>
                <a:cs typeface="Helvetica" panose="020B0604020202020204" pitchFamily="34" charset="0"/>
              </a:rPr>
              <a:t>, using various sensor types for multiple industrial applications: aerospace, power generation, oil and gas, construction, transport, manufacturing and many others. 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宋体"/>
              <a:cs typeface="Helvetica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5B9838-1344-0403-DEB9-1B18EE8B6761}"/>
              </a:ext>
            </a:extLst>
          </p:cNvPr>
          <p:cNvSpPr txBox="1"/>
          <p:nvPr/>
        </p:nvSpPr>
        <p:spPr>
          <a:xfrm>
            <a:off x="1018586" y="3020971"/>
            <a:ext cx="4709948" cy="629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" panose="020B0604020202020204" pitchFamily="34" charset="0"/>
                <a:ea typeface="宋体"/>
                <a:cs typeface="Helvetica" panose="020B0604020202020204" pitchFamily="34" charset="0"/>
              </a:rPr>
              <a:t>Prof. Dr. </a:t>
            </a:r>
            <a:r>
              <a:rPr kumimoji="0" lang="en-US" altLang="zh-CN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宋体"/>
                <a:cs typeface="Helvetica" panose="020B0604020202020204" pitchFamily="34" charset="0"/>
              </a:rPr>
              <a:t>Tielin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宋体"/>
                <a:cs typeface="Helvetica" panose="020B0604020202020204" pitchFamily="34" charset="0"/>
              </a:rPr>
              <a:t> Shi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Helvetica" panose="020B0604020202020204" pitchFamily="34" charset="0"/>
              <a:ea typeface="宋体"/>
              <a:cs typeface="Helvetica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宋体"/>
                <a:cs typeface="Helvetica" panose="020B0604020202020204" pitchFamily="34" charset="0"/>
              </a:rPr>
              <a:t>Huazhong University of Science and Technology, China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EABF7E-CC23-FB4D-6438-00BEDE5168C4}"/>
              </a:ext>
            </a:extLst>
          </p:cNvPr>
          <p:cNvSpPr txBox="1"/>
          <p:nvPr/>
        </p:nvSpPr>
        <p:spPr>
          <a:xfrm>
            <a:off x="379634" y="2652409"/>
            <a:ext cx="4608859" cy="368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7B80"/>
                </a:solidFill>
                <a:effectLst/>
                <a:uLnTx/>
                <a:uFillTx/>
                <a:latin typeface="Helvetica" panose="020B0604020202020204" pitchFamily="34" charset="0"/>
                <a:ea typeface="宋体"/>
                <a:cs typeface="Helvetica" panose="020B0604020202020204" pitchFamily="34" charset="0"/>
              </a:rPr>
              <a:t>Section Editor-in-Chief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3612FA1E-592A-0A3C-51F4-6EE318C2D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86" y="3086658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5EA22D3-D5C3-FD86-115E-40516601E35C}"/>
              </a:ext>
            </a:extLst>
          </p:cNvPr>
          <p:cNvSpPr txBox="1"/>
          <p:nvPr/>
        </p:nvSpPr>
        <p:spPr>
          <a:xfrm>
            <a:off x="379634" y="3599540"/>
            <a:ext cx="4608859" cy="366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7B80"/>
                </a:solidFill>
                <a:effectLst/>
                <a:uLnTx/>
                <a:uFillTx/>
                <a:latin typeface="Helvetica" panose="020B0604020202020204" pitchFamily="34" charset="0"/>
                <a:ea typeface="宋体"/>
                <a:cs typeface="Helvetica" panose="020B0604020202020204" pitchFamily="34" charset="0"/>
              </a:rPr>
              <a:t>Section Associate Editor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2A60E6-F09E-7C2E-3CD6-8D53386A4F61}"/>
              </a:ext>
            </a:extLst>
          </p:cNvPr>
          <p:cNvSpPr txBox="1"/>
          <p:nvPr/>
        </p:nvSpPr>
        <p:spPr>
          <a:xfrm>
            <a:off x="1018586" y="3895562"/>
            <a:ext cx="3642143" cy="2038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宋体"/>
                <a:cs typeface="Helvetica" panose="020B0604020202020204" pitchFamily="34" charset="0"/>
              </a:rPr>
              <a:t>Prof. Dr. Andrea </a:t>
            </a:r>
            <a:r>
              <a:rPr kumimoji="0" lang="en-US" altLang="zh-CN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宋体"/>
                <a:cs typeface="Helvetica" panose="020B0604020202020204" pitchFamily="34" charset="0"/>
              </a:rPr>
              <a:t>Cataldo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宋体"/>
              <a:cs typeface="Helvetica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it-IT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宋体"/>
                <a:cs typeface="Helvetica" panose="020B0604020202020204" pitchFamily="34" charset="0"/>
              </a:rPr>
              <a:t>University of Salento, Italy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宋体"/>
                <a:cs typeface="Helvetica" panose="020B0604020202020204" pitchFamily="34" charset="0"/>
              </a:rPr>
              <a:t>Prof. Dr. Len Gelman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宋体"/>
                <a:cs typeface="Helvetica" panose="020B0604020202020204" pitchFamily="34" charset="0"/>
              </a:rPr>
              <a:t>University of Huddersfield, UK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buClr>
                <a:prstClr val="black"/>
              </a:buClr>
              <a:defRPr/>
            </a:pPr>
            <a:r>
              <a:rPr lang="en-US" altLang="zh-CN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Helvetica" panose="020B0604020202020204" pitchFamily="34" charset="0"/>
                <a:ea typeface="宋体"/>
                <a:cs typeface="Helvetica" panose="020B0604020202020204" pitchFamily="34" charset="0"/>
              </a:rPr>
              <a:t>Prof. Dr. Yi Qin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宋体"/>
                <a:cs typeface="Helvetica" panose="020B0604020202020204" pitchFamily="34" charset="0"/>
              </a:rPr>
              <a:t>Chongqing University, China</a:t>
            </a:r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1AD42B2B-A246-6CEA-2894-D0C20CE00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17" y="3995468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F3547BCD-9D05-5CE6-1B1D-6C7B93FC0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17" y="4610407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>
            <a:extLst>
              <a:ext uri="{FF2B5EF4-FFF2-40B4-BE49-F238E27FC236}">
                <a16:creationId xmlns:a16="http://schemas.microsoft.com/office/drawing/2014/main" id="{508FDDE3-0FDB-13A1-EEBE-19835298A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66" y="5291079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6C0FE6-4AFC-E5D6-BB2D-38BF12ED0B59}"/>
              </a:ext>
            </a:extLst>
          </p:cNvPr>
          <p:cNvSpPr txBox="1"/>
          <p:nvPr/>
        </p:nvSpPr>
        <p:spPr>
          <a:xfrm>
            <a:off x="6148875" y="1510776"/>
            <a:ext cx="4125553" cy="5275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dirty="0">
                <a:solidFill>
                  <a:srgbClr val="02797D"/>
                </a:solidFill>
              </a:rPr>
              <a:t>Editor’s Choice Article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Fault Detection in Induction Machines Using Learning Models and Fourier Spectrum Image Analysis</a:t>
            </a:r>
            <a:endParaRPr lang="en-US" altLang="zh-CN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dirty="0">
                <a:solidFill>
                  <a:srgbClr val="02797D"/>
                </a:solidFill>
              </a:rPr>
              <a:t>Recommended Special Issue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Sensor-Based Condition Monitoring and Non-Destructive Testing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Deadline: </a:t>
            </a:r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31 December 2026</a:t>
            </a:r>
          </a:p>
          <a:p>
            <a:pPr>
              <a:lnSpc>
                <a:spcPct val="120000"/>
              </a:lnSpc>
            </a:pPr>
            <a:endParaRPr lang="en-US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dirty="0">
              <a:solidFill>
                <a:srgbClr val="007B8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dirty="0">
              <a:solidFill>
                <a:srgbClr val="007B8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dirty="0">
              <a:solidFill>
                <a:srgbClr val="007B8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dirty="0">
              <a:solidFill>
                <a:srgbClr val="007B8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7" name="Picture 2" descr="生成的二维码">
            <a:extLst>
              <a:ext uri="{FF2B5EF4-FFF2-40B4-BE49-F238E27FC236}">
                <a16:creationId xmlns:a16="http://schemas.microsoft.com/office/drawing/2014/main" id="{9F2715EC-2AD1-4E91-99F8-EE25A0D95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1429" y="3865152"/>
            <a:ext cx="1429268" cy="142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F11A9AD-0E29-F59A-5D6B-C7E287DCCF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170" y="1495472"/>
            <a:ext cx="1429200" cy="14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8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66C8AAC-648C-0800-B17D-2BFA807CA832}"/>
              </a:ext>
            </a:extLst>
          </p:cNvPr>
          <p:cNvSpPr/>
          <p:nvPr/>
        </p:nvSpPr>
        <p:spPr>
          <a:xfrm>
            <a:off x="6121254" y="988541"/>
            <a:ext cx="6096000" cy="46832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5596BB-420B-C2D2-AD9B-A27A171C6D33}"/>
              </a:ext>
            </a:extLst>
          </p:cNvPr>
          <p:cNvSpPr txBox="1"/>
          <p:nvPr/>
        </p:nvSpPr>
        <p:spPr>
          <a:xfrm>
            <a:off x="6491406" y="3155823"/>
            <a:ext cx="1570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2.9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B708956-8966-A7D2-B1A6-9CE9DD3C8CB7}"/>
              </a:ext>
            </a:extLst>
          </p:cNvPr>
          <p:cNvSpPr txBox="1"/>
          <p:nvPr/>
        </p:nvSpPr>
        <p:spPr>
          <a:xfrm>
            <a:off x="6520925" y="4051025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39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4687EB-2D29-F0A2-0463-10B5EA340BA5}"/>
              </a:ext>
            </a:extLst>
          </p:cNvPr>
          <p:cNvSpPr txBox="1"/>
          <p:nvPr/>
        </p:nvSpPr>
        <p:spPr>
          <a:xfrm>
            <a:off x="6520925" y="2304485"/>
            <a:ext cx="1192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15.9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137639C-F1C7-CA8E-23E4-8BB6E89B9579}"/>
              </a:ext>
            </a:extLst>
          </p:cNvPr>
          <p:cNvCxnSpPr>
            <a:cxnSpLocks/>
          </p:cNvCxnSpPr>
          <p:nvPr/>
        </p:nvCxnSpPr>
        <p:spPr>
          <a:xfrm>
            <a:off x="7817200" y="2297761"/>
            <a:ext cx="330349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9537A99-699D-3010-D28D-6A373C4B8089}"/>
              </a:ext>
            </a:extLst>
          </p:cNvPr>
          <p:cNvSpPr txBox="1"/>
          <p:nvPr/>
        </p:nvSpPr>
        <p:spPr>
          <a:xfrm>
            <a:off x="7736941" y="2346982"/>
            <a:ext cx="32239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days submission to revision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AA89D31-3CCC-1584-9C74-AD86DC7DE922}"/>
              </a:ext>
            </a:extLst>
          </p:cNvPr>
          <p:cNvCxnSpPr>
            <a:cxnSpLocks/>
          </p:cNvCxnSpPr>
          <p:nvPr/>
        </p:nvCxnSpPr>
        <p:spPr>
          <a:xfrm>
            <a:off x="6575601" y="3158374"/>
            <a:ext cx="104771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1188B50-96A1-A37E-C0E4-426A79C13198}"/>
              </a:ext>
            </a:extLst>
          </p:cNvPr>
          <p:cNvCxnSpPr>
            <a:cxnSpLocks/>
          </p:cNvCxnSpPr>
          <p:nvPr/>
        </p:nvCxnSpPr>
        <p:spPr>
          <a:xfrm>
            <a:off x="7797029" y="3158374"/>
            <a:ext cx="3323667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B70548B2-A385-C69F-5A43-27123CFC884B}"/>
              </a:ext>
            </a:extLst>
          </p:cNvPr>
          <p:cNvSpPr txBox="1"/>
          <p:nvPr/>
        </p:nvSpPr>
        <p:spPr>
          <a:xfrm>
            <a:off x="7714456" y="3199338"/>
            <a:ext cx="38279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days acceptance to publication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8C2860A-F127-7979-5774-E600B9613CE0}"/>
              </a:ext>
            </a:extLst>
          </p:cNvPr>
          <p:cNvCxnSpPr>
            <a:cxnSpLocks/>
          </p:cNvCxnSpPr>
          <p:nvPr/>
        </p:nvCxnSpPr>
        <p:spPr>
          <a:xfrm>
            <a:off x="6575601" y="2299044"/>
            <a:ext cx="104771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B350197-25F6-919F-E194-86811585A714}"/>
              </a:ext>
            </a:extLst>
          </p:cNvPr>
          <p:cNvCxnSpPr>
            <a:cxnSpLocks/>
          </p:cNvCxnSpPr>
          <p:nvPr/>
        </p:nvCxnSpPr>
        <p:spPr>
          <a:xfrm>
            <a:off x="6595772" y="4057086"/>
            <a:ext cx="104771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BBCB829-E0F8-F6F6-FC40-B4DA609812C0}"/>
              </a:ext>
            </a:extLst>
          </p:cNvPr>
          <p:cNvCxnSpPr>
            <a:cxnSpLocks/>
          </p:cNvCxnSpPr>
          <p:nvPr/>
        </p:nvCxnSpPr>
        <p:spPr>
          <a:xfrm>
            <a:off x="7817200" y="4057086"/>
            <a:ext cx="3323667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953D081-A962-A8BB-45EC-24068DEA1E95}"/>
              </a:ext>
            </a:extLst>
          </p:cNvPr>
          <p:cNvSpPr txBox="1"/>
          <p:nvPr/>
        </p:nvSpPr>
        <p:spPr>
          <a:xfrm>
            <a:off x="7729446" y="4096369"/>
            <a:ext cx="34189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days submission to publication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224464-5060-93FA-33F8-5E4E4F52B56B}"/>
              </a:ext>
            </a:extLst>
          </p:cNvPr>
          <p:cNvSpPr txBox="1"/>
          <p:nvPr/>
        </p:nvSpPr>
        <p:spPr>
          <a:xfrm>
            <a:off x="6520926" y="5309943"/>
            <a:ext cx="56710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*Note: median values for papers published in this journal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the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first half of 2026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918222B7-C22E-8EEC-9A59-044A872694FC}"/>
              </a:ext>
            </a:extLst>
          </p:cNvPr>
          <p:cNvSpPr txBox="1">
            <a:spLocks/>
          </p:cNvSpPr>
          <p:nvPr/>
        </p:nvSpPr>
        <p:spPr>
          <a:xfrm>
            <a:off x="6520925" y="1363258"/>
            <a:ext cx="3791262" cy="46166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None/>
              <a:tabLst/>
              <a:defRPr sz="1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Suisse Int'l" panose="020B0804000000000000" pitchFamily="34" charset="77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None/>
              <a:tabLst/>
              <a:defRPr sz="1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Suisse Int'l" panose="020B0804000000000000" pitchFamily="34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-"/>
              <a:defRPr sz="1200" b="0" i="0" kern="1200">
                <a:solidFill>
                  <a:schemeClr val="tx1"/>
                </a:solidFill>
                <a:latin typeface="Suisse Int'l" panose="020B0804000000000000" pitchFamily="34" charset="77"/>
                <a:ea typeface="Suisse Int'l" panose="020B0804000000000000" pitchFamily="34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-"/>
              <a:defRPr sz="1200" b="0" i="0" kern="1200">
                <a:solidFill>
                  <a:schemeClr val="tx1"/>
                </a:solidFill>
                <a:latin typeface="Suisse Int'l" panose="020B0804000000000000" pitchFamily="34" charset="77"/>
                <a:ea typeface="Suisse Int'l" panose="020B0804000000000000" pitchFamily="34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-"/>
              <a:defRPr sz="1200" b="0" i="0" kern="1200">
                <a:solidFill>
                  <a:schemeClr val="tx1"/>
                </a:solidFill>
                <a:latin typeface="Suisse Int'l" panose="020B0804000000000000" pitchFamily="34" charset="77"/>
                <a:ea typeface="Suisse Int'l" panose="020B0804000000000000" pitchFamily="34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Article Processing Time</a:t>
            </a:r>
          </a:p>
        </p:txBody>
      </p:sp>
      <p:sp>
        <p:nvSpPr>
          <p:cNvPr id="39" name="TextBox 2">
            <a:extLst>
              <a:ext uri="{FF2B5EF4-FFF2-40B4-BE49-F238E27FC236}">
                <a16:creationId xmlns:a16="http://schemas.microsoft.com/office/drawing/2014/main" id="{F94D19CB-0E80-EC8F-5F6A-8D111213145D}"/>
              </a:ext>
            </a:extLst>
          </p:cNvPr>
          <p:cNvSpPr txBox="1"/>
          <p:nvPr/>
        </p:nvSpPr>
        <p:spPr>
          <a:xfrm>
            <a:off x="346456" y="839237"/>
            <a:ext cx="5585002" cy="504753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Machines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is an international, peer-reviewed, open access journal on machinery and engineering, published monthly online by MDPI. The International Federation for the Promotion of Mechanism and Machine Science (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IFToMM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) is affiliated with </a:t>
            </a:r>
            <a:r>
              <a:rPr kumimoji="0" lang="en-US" altLang="zh-CN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Machines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 and its members receive a discount on the article processing charges.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0" dirty="0">
                <a:solidFill>
                  <a:srgbClr val="222222"/>
                </a:solidFill>
                <a:effectLst/>
                <a:latin typeface="Helvetica Neue"/>
              </a:rPr>
              <a:t>Journal Rank: 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JCR - Q2  in Engineering, Mechanical (73/184) and Engineering, Electrical and Electronic  (171/369)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Scope</a:t>
            </a:r>
          </a:p>
          <a:p>
            <a:pPr marL="285750" marR="0" lvl="0" indent="-285750" algn="just" defTabSz="9144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machines design and theory</a:t>
            </a:r>
          </a:p>
          <a:p>
            <a:pPr marL="285750" marR="0" lvl="0" indent="-285750" algn="just" defTabSz="9144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machines testing and maintenance</a:t>
            </a:r>
          </a:p>
          <a:p>
            <a:pPr marL="285750" marR="0" lvl="0" indent="-285750" algn="just" defTabSz="9144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electromechanical energy conversion systems</a:t>
            </a:r>
          </a:p>
          <a:p>
            <a:pPr marL="285750" marR="0" lvl="0" indent="-285750" algn="just" defTabSz="9144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electrical machines and drives</a:t>
            </a:r>
          </a:p>
          <a:p>
            <a:pPr marL="285750" marR="0" lvl="0" indent="-285750" algn="just" defTabSz="9144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condition monitoring and diagnostics</a:t>
            </a:r>
          </a:p>
          <a:p>
            <a:pPr marL="285750" marR="0" lvl="0" indent="-285750" algn="just" defTabSz="9144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automation and control</a:t>
            </a:r>
          </a:p>
          <a:p>
            <a:pPr marL="285750" marR="0" lvl="0" indent="-285750" algn="just" defTabSz="9144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electromechatronics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mechatronics and intelligent machines</a:t>
            </a:r>
          </a:p>
          <a:p>
            <a:pPr marL="285750" marR="0" lvl="0" indent="-285750" algn="just" defTabSz="9144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advanced manufacturing</a:t>
            </a:r>
          </a:p>
          <a:p>
            <a:pPr marL="285750" marR="0" lvl="0" indent="-285750" algn="just" defTabSz="9144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vehicle engineering</a:t>
            </a:r>
          </a:p>
          <a:p>
            <a:pPr marL="285750" marR="0" lvl="0" indent="-285750" algn="just" defTabSz="9144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turbomachinery</a:t>
            </a:r>
          </a:p>
          <a:p>
            <a:pPr marL="285750" marR="0" lvl="0" indent="-285750" algn="just" defTabSz="9144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friction and tribology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777CF3-A9D6-D335-C7C7-B791EBA71A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628" y="32615"/>
            <a:ext cx="911245" cy="9112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BBC535-9800-DE52-FCB3-74740D5C72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1709" y="32615"/>
            <a:ext cx="911245" cy="911245"/>
          </a:xfrm>
          <a:prstGeom prst="rect">
            <a:avLst/>
          </a:prstGeom>
        </p:spPr>
      </p:pic>
      <p:pic>
        <p:nvPicPr>
          <p:cNvPr id="1026" name="Picture 2" descr="machines-logo">
            <a:extLst>
              <a:ext uri="{FF2B5EF4-FFF2-40B4-BE49-F238E27FC236}">
                <a16:creationId xmlns:a16="http://schemas.microsoft.com/office/drawing/2014/main" id="{E5241ACC-5C30-FDD6-E67C-C2A37528A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83" y="83763"/>
            <a:ext cx="3459857" cy="74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821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5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4BFF1F8B-8987-4E31-0DA8-69A8B986D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788" y="3677683"/>
            <a:ext cx="4178574" cy="900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BCF25AC-BF95-8519-6EA1-3E4590586E4D}"/>
              </a:ext>
            </a:extLst>
          </p:cNvPr>
          <p:cNvSpPr txBox="1">
            <a:spLocks/>
          </p:cNvSpPr>
          <p:nvPr/>
        </p:nvSpPr>
        <p:spPr>
          <a:xfrm>
            <a:off x="282477" y="308119"/>
            <a:ext cx="9146997" cy="48474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zh-CN" sz="3000" b="1" dirty="0">
                <a:solidFill>
                  <a:srgbClr val="22847F"/>
                </a:solidFill>
                <a:latin typeface="Palatino Linotype" panose="02040502050505030304" pitchFamily="18" charset="0"/>
                <a:ea typeface="+mn-ea"/>
                <a:cs typeface="Arial" panose="020B0604020202020204" pitchFamily="34" charset="0"/>
                <a:sym typeface="+mn-lt"/>
              </a:rPr>
              <a:t>Joint Special Issue</a:t>
            </a:r>
            <a:endParaRPr lang="en-US" sz="3000" b="1" dirty="0">
              <a:solidFill>
                <a:srgbClr val="22847F"/>
              </a:solidFill>
              <a:latin typeface="Palatino Linotype" panose="02040502050505030304" pitchFamily="18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17" name="文本框 17">
            <a:extLst>
              <a:ext uri="{FF2B5EF4-FFF2-40B4-BE49-F238E27FC236}">
                <a16:creationId xmlns:a16="http://schemas.microsoft.com/office/drawing/2014/main" id="{602244D6-5A4F-DAEB-BBA4-C6CBCF2549FE}"/>
              </a:ext>
            </a:extLst>
          </p:cNvPr>
          <p:cNvSpPr txBox="1"/>
          <p:nvPr/>
        </p:nvSpPr>
        <p:spPr>
          <a:xfrm>
            <a:off x="856455" y="2282636"/>
            <a:ext cx="3523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Palatino Linotype" panose="02040502050505030304" pitchFamily="18" charset="0"/>
              </a:rPr>
              <a:t>Prof. Dr. Len Gelman</a:t>
            </a:r>
          </a:p>
        </p:txBody>
      </p:sp>
      <p:sp>
        <p:nvSpPr>
          <p:cNvPr id="18" name="文本框 18">
            <a:extLst>
              <a:ext uri="{FF2B5EF4-FFF2-40B4-BE49-F238E27FC236}">
                <a16:creationId xmlns:a16="http://schemas.microsoft.com/office/drawing/2014/main" id="{80B3CA9D-12B0-243B-C5C8-03043B965BE8}"/>
              </a:ext>
            </a:extLst>
          </p:cNvPr>
          <p:cNvSpPr txBox="1"/>
          <p:nvPr/>
        </p:nvSpPr>
        <p:spPr>
          <a:xfrm>
            <a:off x="856455" y="1995419"/>
            <a:ext cx="3523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Palatino Linotype" panose="02040502050505030304" pitchFamily="18" charset="0"/>
              </a:rPr>
              <a:t>Guest Editor</a:t>
            </a:r>
            <a:endParaRPr lang="zh-CN" altLang="en-US" sz="2000" dirty="0">
              <a:latin typeface="Palatino Linotype" panose="02040502050505030304" pitchFamily="18" charset="0"/>
            </a:endParaRPr>
          </a:p>
        </p:txBody>
      </p:sp>
      <p:sp>
        <p:nvSpPr>
          <p:cNvPr id="19" name="文本框 21">
            <a:extLst>
              <a:ext uri="{FF2B5EF4-FFF2-40B4-BE49-F238E27FC236}">
                <a16:creationId xmlns:a16="http://schemas.microsoft.com/office/drawing/2014/main" id="{F4FB6749-C1A5-0680-6AEB-50995D8A1FEA}"/>
              </a:ext>
            </a:extLst>
          </p:cNvPr>
          <p:cNvSpPr txBox="1"/>
          <p:nvPr/>
        </p:nvSpPr>
        <p:spPr>
          <a:xfrm>
            <a:off x="799636" y="1071929"/>
            <a:ext cx="5981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Sensor-Based Condition Monitoring and Non-Destructive Testing</a:t>
            </a:r>
          </a:p>
        </p:txBody>
      </p:sp>
      <p:sp>
        <p:nvSpPr>
          <p:cNvPr id="28" name="文本框 22">
            <a:extLst>
              <a:ext uri="{FF2B5EF4-FFF2-40B4-BE49-F238E27FC236}">
                <a16:creationId xmlns:a16="http://schemas.microsoft.com/office/drawing/2014/main" id="{A9A269EC-CC02-2292-67F5-255E2C551CE2}"/>
              </a:ext>
            </a:extLst>
          </p:cNvPr>
          <p:cNvSpPr txBox="1"/>
          <p:nvPr/>
        </p:nvSpPr>
        <p:spPr>
          <a:xfrm>
            <a:off x="914509" y="2715431"/>
            <a:ext cx="3523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Palatino Linotype" panose="02040502050505030304" pitchFamily="18" charset="0"/>
              </a:rPr>
              <a:t>Deadline</a:t>
            </a:r>
            <a:endParaRPr lang="zh-CN" altLang="en-US" sz="2000" dirty="0">
              <a:latin typeface="Palatino Linotype" panose="02040502050505030304" pitchFamily="18" charset="0"/>
            </a:endParaRPr>
          </a:p>
        </p:txBody>
      </p:sp>
      <p:sp>
        <p:nvSpPr>
          <p:cNvPr id="29" name="文本框 23">
            <a:extLst>
              <a:ext uri="{FF2B5EF4-FFF2-40B4-BE49-F238E27FC236}">
                <a16:creationId xmlns:a16="http://schemas.microsoft.com/office/drawing/2014/main" id="{39783CD3-ECDD-F8CD-BE36-50644FA4674A}"/>
              </a:ext>
            </a:extLst>
          </p:cNvPr>
          <p:cNvSpPr txBox="1"/>
          <p:nvPr/>
        </p:nvSpPr>
        <p:spPr>
          <a:xfrm>
            <a:off x="914509" y="3047483"/>
            <a:ext cx="3523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Palatino Linotype" panose="02040502050505030304" pitchFamily="18" charset="0"/>
              </a:rPr>
              <a:t>31 December 2026</a:t>
            </a:r>
            <a:endParaRPr lang="zh-CN" altLang="en-US" dirty="0">
              <a:latin typeface="Palatino Linotype" panose="02040502050505030304" pitchFamily="18" charset="0"/>
            </a:endParaRPr>
          </a:p>
        </p:txBody>
      </p:sp>
      <p:cxnSp>
        <p:nvCxnSpPr>
          <p:cNvPr id="30" name="直接连接符 25">
            <a:extLst>
              <a:ext uri="{FF2B5EF4-FFF2-40B4-BE49-F238E27FC236}">
                <a16:creationId xmlns:a16="http://schemas.microsoft.com/office/drawing/2014/main" id="{8CADE69F-B506-7100-240E-9360FB31F2AB}"/>
              </a:ext>
            </a:extLst>
          </p:cNvPr>
          <p:cNvCxnSpPr>
            <a:cxnSpLocks/>
          </p:cNvCxnSpPr>
          <p:nvPr/>
        </p:nvCxnSpPr>
        <p:spPr>
          <a:xfrm>
            <a:off x="914509" y="1995419"/>
            <a:ext cx="239376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28">
            <a:extLst>
              <a:ext uri="{FF2B5EF4-FFF2-40B4-BE49-F238E27FC236}">
                <a16:creationId xmlns:a16="http://schemas.microsoft.com/office/drawing/2014/main" id="{A8D4B010-39FF-347A-E493-C32EF3F74713}"/>
              </a:ext>
            </a:extLst>
          </p:cNvPr>
          <p:cNvCxnSpPr>
            <a:cxnSpLocks/>
          </p:cNvCxnSpPr>
          <p:nvPr/>
        </p:nvCxnSpPr>
        <p:spPr>
          <a:xfrm>
            <a:off x="951333" y="2681126"/>
            <a:ext cx="23569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B045CCDB-1113-9A70-2973-0F43B974FA94}"/>
              </a:ext>
            </a:extLst>
          </p:cNvPr>
          <p:cNvSpPr/>
          <p:nvPr/>
        </p:nvSpPr>
        <p:spPr>
          <a:xfrm>
            <a:off x="7314535" y="1108491"/>
            <a:ext cx="422987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Topics include, but are not limited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Condition monitoring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Non-destructive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Classical, time–frequency and higher-order signal processing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Adaptation of sensor-based monitoring/testing technologies</a:t>
            </a:r>
          </a:p>
        </p:txBody>
      </p:sp>
      <p:pic>
        <p:nvPicPr>
          <p:cNvPr id="13" name="Picture 12" descr="A blue circle with white text&#10;&#10;Description automatically generated">
            <a:extLst>
              <a:ext uri="{FF2B5EF4-FFF2-40B4-BE49-F238E27FC236}">
                <a16:creationId xmlns:a16="http://schemas.microsoft.com/office/drawing/2014/main" id="{385FF6BC-3F2F-9DCD-702B-55A222D530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031" y="3677683"/>
            <a:ext cx="900000" cy="900000"/>
          </a:xfrm>
          <a:prstGeom prst="rect">
            <a:avLst/>
          </a:prstGeom>
        </p:spPr>
      </p:pic>
      <p:pic>
        <p:nvPicPr>
          <p:cNvPr id="14" name="Picture 13" descr="A yellow circle with black text&#10;&#10;Description automatically generated">
            <a:extLst>
              <a:ext uri="{FF2B5EF4-FFF2-40B4-BE49-F238E27FC236}">
                <a16:creationId xmlns:a16="http://schemas.microsoft.com/office/drawing/2014/main" id="{E7A66097-4B1A-635E-EC65-61AB282515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668" y="3677683"/>
            <a:ext cx="900000" cy="900000"/>
          </a:xfrm>
          <a:prstGeom prst="rect">
            <a:avLst/>
          </a:prstGeom>
        </p:spPr>
      </p:pic>
      <p:pic>
        <p:nvPicPr>
          <p:cNvPr id="16" name="Picture 2" descr="生成的二维码">
            <a:extLst>
              <a:ext uri="{FF2B5EF4-FFF2-40B4-BE49-F238E27FC236}">
                <a16:creationId xmlns:a16="http://schemas.microsoft.com/office/drawing/2014/main" id="{5B69A486-23B1-38D9-34FC-E55546CD7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239" y="3587683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machines-logo">
            <a:extLst>
              <a:ext uri="{FF2B5EF4-FFF2-40B4-BE49-F238E27FC236}">
                <a16:creationId xmlns:a16="http://schemas.microsoft.com/office/drawing/2014/main" id="{B5F173A4-3FB6-0F70-5102-ED3D34465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788" y="4828277"/>
            <a:ext cx="4178571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6DE6D65-D405-045F-E1BB-39F552630B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668" y="4828277"/>
            <a:ext cx="900000" cy="9000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E1290E3-8C2F-A6B6-FDB9-CFDC5C89C2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031" y="4828277"/>
            <a:ext cx="900000" cy="9000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1906D34-49A8-3130-42C2-0077B76215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239" y="4702277"/>
            <a:ext cx="1152000" cy="11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9728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2"/>
</p:tagLst>
</file>

<file path=ppt/theme/theme1.xml><?xml version="1.0" encoding="utf-8"?>
<a:theme xmlns:a="http://schemas.openxmlformats.org/drawingml/2006/main" name="02 Content">
  <a:themeElements>
    <a:clrScheme name="MDPI ppt">
      <a:dk1>
        <a:srgbClr val="000000"/>
      </a:dk1>
      <a:lt1>
        <a:srgbClr val="FFFFFF"/>
      </a:lt1>
      <a:dk2>
        <a:srgbClr val="0D58C9"/>
      </a:dk2>
      <a:lt2>
        <a:srgbClr val="F4F6F3"/>
      </a:lt2>
      <a:accent1>
        <a:srgbClr val="00AA76"/>
      </a:accent1>
      <a:accent2>
        <a:srgbClr val="DCEEEB"/>
      </a:accent2>
      <a:accent3>
        <a:srgbClr val="F8B04F"/>
      </a:accent3>
      <a:accent4>
        <a:srgbClr val="0D58C9"/>
      </a:accent4>
      <a:accent5>
        <a:srgbClr val="0D58C9"/>
      </a:accent5>
      <a:accent6>
        <a:srgbClr val="0D58C9"/>
      </a:accent6>
      <a:hlink>
        <a:srgbClr val="0D58C9"/>
      </a:hlink>
      <a:folHlink>
        <a:srgbClr val="7030A0"/>
      </a:folHlink>
    </a:clrScheme>
    <a:fontScheme name="MDPI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4JOUR-PowerPoint Template" id="{E829F189-A035-0346-A24B-DB121ECDE388}" vid="{461AD1D3-A146-944E-9757-582D4B66F065}"/>
    </a:ext>
  </a:extLst>
</a:theme>
</file>

<file path=ppt/theme/theme2.xml><?xml version="1.0" encoding="utf-8"?>
<a:theme xmlns:a="http://schemas.openxmlformats.org/drawingml/2006/main" name="1_02 Content">
  <a:themeElements>
    <a:clrScheme name="MDPI ppt">
      <a:dk1>
        <a:srgbClr val="000000"/>
      </a:dk1>
      <a:lt1>
        <a:srgbClr val="FFFFFF"/>
      </a:lt1>
      <a:dk2>
        <a:srgbClr val="0D58C9"/>
      </a:dk2>
      <a:lt2>
        <a:srgbClr val="F4F6F3"/>
      </a:lt2>
      <a:accent1>
        <a:srgbClr val="00AA76"/>
      </a:accent1>
      <a:accent2>
        <a:srgbClr val="DCEEEB"/>
      </a:accent2>
      <a:accent3>
        <a:srgbClr val="F8B04F"/>
      </a:accent3>
      <a:accent4>
        <a:srgbClr val="0D58C9"/>
      </a:accent4>
      <a:accent5>
        <a:srgbClr val="0D58C9"/>
      </a:accent5>
      <a:accent6>
        <a:srgbClr val="0D58C9"/>
      </a:accent6>
      <a:hlink>
        <a:srgbClr val="0D58C9"/>
      </a:hlink>
      <a:folHlink>
        <a:srgbClr val="7030A0"/>
      </a:folHlink>
    </a:clrScheme>
    <a:fontScheme name="MDPI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4JOUR-PowerPoint Template" id="{E829F189-A035-0346-A24B-DB121ECDE388}" vid="{461AD1D3-A146-944E-9757-582D4B66F065}"/>
    </a:ext>
  </a:extLst>
</a:theme>
</file>

<file path=ppt/theme/theme3.xml><?xml version="1.0" encoding="utf-8"?>
<a:theme xmlns:a="http://schemas.openxmlformats.org/drawingml/2006/main" name="2_02 Content">
  <a:themeElements>
    <a:clrScheme name="MDPI ppt">
      <a:dk1>
        <a:srgbClr val="000000"/>
      </a:dk1>
      <a:lt1>
        <a:srgbClr val="FFFFFF"/>
      </a:lt1>
      <a:dk2>
        <a:srgbClr val="0D58C9"/>
      </a:dk2>
      <a:lt2>
        <a:srgbClr val="F4F6F3"/>
      </a:lt2>
      <a:accent1>
        <a:srgbClr val="00AA76"/>
      </a:accent1>
      <a:accent2>
        <a:srgbClr val="DCEEEB"/>
      </a:accent2>
      <a:accent3>
        <a:srgbClr val="F8B04F"/>
      </a:accent3>
      <a:accent4>
        <a:srgbClr val="0D58C9"/>
      </a:accent4>
      <a:accent5>
        <a:srgbClr val="0D58C9"/>
      </a:accent5>
      <a:accent6>
        <a:srgbClr val="0D58C9"/>
      </a:accent6>
      <a:hlink>
        <a:srgbClr val="0D58C9"/>
      </a:hlink>
      <a:folHlink>
        <a:srgbClr val="7030A0"/>
      </a:folHlink>
    </a:clrScheme>
    <a:fontScheme name="MDPI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4JOUR-PowerPoint Template" id="{E829F189-A035-0346-A24B-DB121ECDE388}" vid="{461AD1D3-A146-944E-9757-582D4B66F065}"/>
    </a:ext>
  </a:extLst>
</a:theme>
</file>

<file path=ppt/theme/theme4.xml><?xml version="1.0" encoding="utf-8"?>
<a:theme xmlns:a="http://schemas.openxmlformats.org/drawingml/2006/main" name="Content">
  <a:themeElements>
    <a:clrScheme name="MDPI ppt">
      <a:dk1>
        <a:srgbClr val="000000"/>
      </a:dk1>
      <a:lt1>
        <a:srgbClr val="FFFFFF"/>
      </a:lt1>
      <a:dk2>
        <a:srgbClr val="0D58C9"/>
      </a:dk2>
      <a:lt2>
        <a:srgbClr val="F4F6F3"/>
      </a:lt2>
      <a:accent1>
        <a:srgbClr val="00AA76"/>
      </a:accent1>
      <a:accent2>
        <a:srgbClr val="DCEEEB"/>
      </a:accent2>
      <a:accent3>
        <a:srgbClr val="F8B04F"/>
      </a:accent3>
      <a:accent4>
        <a:srgbClr val="0D58C9"/>
      </a:accent4>
      <a:accent5>
        <a:srgbClr val="0D58C9"/>
      </a:accent5>
      <a:accent6>
        <a:srgbClr val="0D58C9"/>
      </a:accent6>
      <a:hlink>
        <a:srgbClr val="0D58C9"/>
      </a:hlink>
      <a:folHlink>
        <a:srgbClr val="7030A0"/>
      </a:folHlink>
    </a:clrScheme>
    <a:fontScheme name="MDPI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4CORP-PowerPoint Template" id="{ADB159C7-3842-774B-9DDC-7CCB6BC81C09}" vid="{62CA32F2-2856-C442-BB99-7EDFD62BEBB6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3403</TotalTime>
  <Words>502</Words>
  <Application>Microsoft Office PowerPoint</Application>
  <PresentationFormat>Widescreen</PresentationFormat>
  <Paragraphs>79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</vt:i4>
      </vt:variant>
    </vt:vector>
  </HeadingPairs>
  <TitlesOfParts>
    <vt:vector size="16" baseType="lpstr">
      <vt:lpstr>Helvetica Neue</vt:lpstr>
      <vt:lpstr>Suisse Int'l</vt:lpstr>
      <vt:lpstr>System Font Regular</vt:lpstr>
      <vt:lpstr>Arial</vt:lpstr>
      <vt:lpstr>Calibri</vt:lpstr>
      <vt:lpstr>Helvetica</vt:lpstr>
      <vt:lpstr>Palatino Linotype</vt:lpstr>
      <vt:lpstr>Wingdings</vt:lpstr>
      <vt:lpstr>02 Content</vt:lpstr>
      <vt:lpstr>1_02 Content</vt:lpstr>
      <vt:lpstr>2_02 Content</vt:lpstr>
      <vt:lpstr>Content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Special Issue Meeting</dc:title>
  <dc:creator>MDPI</dc:creator>
  <cp:lastModifiedBy>MDPI</cp:lastModifiedBy>
  <cp:revision>99</cp:revision>
  <dcterms:created xsi:type="dcterms:W3CDTF">2023-02-07T10:09:32Z</dcterms:created>
  <dcterms:modified xsi:type="dcterms:W3CDTF">2026-08-20T09:42:22Z</dcterms:modified>
</cp:coreProperties>
</file>